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7" r:id="rId15"/>
    <p:sldId id="270" r:id="rId16"/>
    <p:sldId id="276" r:id="rId17"/>
    <p:sldId id="279" r:id="rId18"/>
    <p:sldId id="271" r:id="rId19"/>
    <p:sldId id="272" r:id="rId20"/>
    <p:sldId id="273" r:id="rId21"/>
    <p:sldId id="274" r:id="rId22"/>
    <p:sldId id="275" r:id="rId23"/>
    <p:sldId id="278" r:id="rId24"/>
    <p:sldId id="262"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1414"/>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96" autoAdjust="0"/>
    <p:restoredTop sz="94624" autoAdjust="0"/>
  </p:normalViewPr>
  <p:slideViewPr>
    <p:cSldViewPr>
      <p:cViewPr>
        <p:scale>
          <a:sx n="67" d="100"/>
          <a:sy n="67" d="100"/>
        </p:scale>
        <p:origin x="-590" y="-58"/>
      </p:cViewPr>
      <p:guideLst>
        <p:guide orient="horz" pos="2160"/>
        <p:guide pos="2880"/>
      </p:guideLst>
    </p:cSldViewPr>
  </p:slideViewPr>
  <p:outlineViewPr>
    <p:cViewPr>
      <p:scale>
        <a:sx n="33" d="100"/>
        <a:sy n="33" d="100"/>
      </p:scale>
      <p:origin x="0" y="111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ΑΝΑΛΥΣΗ ΑΠΟΤΕΛΕΣΜΑΤΩΝ</a:t>
            </a:r>
          </a:p>
        </c:rich>
      </c:tx>
      <c:layout>
        <c:manualLayout>
          <c:xMode val="edge"/>
          <c:yMode val="edge"/>
          <c:x val="0.22790266841644824"/>
          <c:y val="0"/>
        </c:manualLayout>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Φύλλο1!$A$2</c:f>
              <c:strCache>
                <c:ptCount val="1"/>
                <c:pt idx="0">
                  <c:v>ΓΥΑΛΙΝΟ</c:v>
                </c:pt>
              </c:strCache>
            </c:strRef>
          </c:tx>
          <c:cat>
            <c:strRef>
              <c:f>Φύλλο1!$B$1</c:f>
              <c:strCache>
                <c:ptCount val="1"/>
                <c:pt idx="0">
                  <c:v>ΧΡΟΝΟΣ ΨΗΣΙΜΑΤΟΣ</c:v>
                </c:pt>
              </c:strCache>
            </c:strRef>
          </c:cat>
          <c:val>
            <c:numRef>
              <c:f>Φύλλο1!$B$2</c:f>
              <c:numCache>
                <c:formatCode>h:mm:ss</c:formatCode>
                <c:ptCount val="1"/>
                <c:pt idx="0">
                  <c:v>0.90599537037037181</c:v>
                </c:pt>
              </c:numCache>
            </c:numRef>
          </c:val>
        </c:ser>
        <c:ser>
          <c:idx val="1"/>
          <c:order val="1"/>
          <c:tx>
            <c:strRef>
              <c:f>Φύλλο1!$A$3</c:f>
              <c:strCache>
                <c:ptCount val="1"/>
                <c:pt idx="0">
                  <c:v>ΠΗΛΙΝΟ</c:v>
                </c:pt>
              </c:strCache>
            </c:strRef>
          </c:tx>
          <c:cat>
            <c:strRef>
              <c:f>Φύλλο1!$B$1</c:f>
              <c:strCache>
                <c:ptCount val="1"/>
                <c:pt idx="0">
                  <c:v>ΧΡΟΝΟΣ ΨΗΣΙΜΑΤΟΣ</c:v>
                </c:pt>
              </c:strCache>
            </c:strRef>
          </c:cat>
          <c:val>
            <c:numRef>
              <c:f>Φύλλο1!$B$3</c:f>
              <c:numCache>
                <c:formatCode>[h]:mm:ss</c:formatCode>
                <c:ptCount val="1"/>
                <c:pt idx="0">
                  <c:v>1.1437152777777777</c:v>
                </c:pt>
              </c:numCache>
            </c:numRef>
          </c:val>
        </c:ser>
        <c:ser>
          <c:idx val="2"/>
          <c:order val="2"/>
          <c:tx>
            <c:strRef>
              <c:f>Φύλλο1!$A$4</c:f>
              <c:strCache>
                <c:ptCount val="1"/>
                <c:pt idx="0">
                  <c:v>ΤΕΦΑΛ</c:v>
                </c:pt>
              </c:strCache>
            </c:strRef>
          </c:tx>
          <c:cat>
            <c:strRef>
              <c:f>Φύλλο1!$B$1</c:f>
              <c:strCache>
                <c:ptCount val="1"/>
                <c:pt idx="0">
                  <c:v>ΧΡΟΝΟΣ ΨΗΣΙΜΑΤΟΣ</c:v>
                </c:pt>
              </c:strCache>
            </c:strRef>
          </c:cat>
          <c:val>
            <c:numRef>
              <c:f>Φύλλο1!$B$4</c:f>
              <c:numCache>
                <c:formatCode>[h]:mm:ss</c:formatCode>
                <c:ptCount val="1"/>
                <c:pt idx="0">
                  <c:v>1.2889351851851838</c:v>
                </c:pt>
              </c:numCache>
            </c:numRef>
          </c:val>
        </c:ser>
        <c:shape val="box"/>
        <c:axId val="64463616"/>
        <c:axId val="64465536"/>
        <c:axId val="0"/>
      </c:bar3DChart>
      <c:catAx>
        <c:axId val="64463616"/>
        <c:scaling>
          <c:orientation val="minMax"/>
        </c:scaling>
        <c:delete val="1"/>
        <c:axPos val="b"/>
        <c:title>
          <c:tx>
            <c:rich>
              <a:bodyPr/>
              <a:lstStyle/>
              <a:p>
                <a:pPr>
                  <a:defRPr/>
                </a:pPr>
                <a:r>
                  <a:rPr lang="el-GR"/>
                  <a:t>ΕΙΔΟΣ ΤΑΨΙΟΥ</a:t>
                </a:r>
              </a:p>
            </c:rich>
          </c:tx>
        </c:title>
        <c:tickLblPos val="none"/>
        <c:crossAx val="64465536"/>
        <c:crosses val="autoZero"/>
        <c:auto val="1"/>
        <c:lblAlgn val="ctr"/>
        <c:lblOffset val="100"/>
      </c:catAx>
      <c:valAx>
        <c:axId val="64465536"/>
        <c:scaling>
          <c:orientation val="minMax"/>
        </c:scaling>
        <c:delete val="1"/>
        <c:axPos val="l"/>
        <c:majorGridlines/>
        <c:title>
          <c:tx>
            <c:rich>
              <a:bodyPr rot="0" vert="horz"/>
              <a:lstStyle/>
              <a:p>
                <a:pPr>
                  <a:defRPr/>
                </a:pPr>
                <a:r>
                  <a:rPr lang="el-GR"/>
                  <a:t>ΧΡΟΝΟΣ ΨΗΣΙΜΑΤΟΣ</a:t>
                </a:r>
              </a:p>
            </c:rich>
          </c:tx>
        </c:title>
        <c:numFmt formatCode="h:mm:ss" sourceLinked="1"/>
        <c:tickLblPos val="none"/>
        <c:crossAx val="64463616"/>
        <c:crosses val="autoZero"/>
        <c:crossBetween val="between"/>
      </c:valAx>
    </c:plotArea>
    <c:legend>
      <c:legendPos val="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781A0D-DF16-4D04-8E9B-C572AB3F5203}" type="datetimeFigureOut">
              <a:rPr lang="el-GR" smtClean="0"/>
              <a:pPr/>
              <a:t>4/6/2019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09568-B615-4EA7-9EE9-F51FEF401D4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81A0D-DF16-4D04-8E9B-C572AB3F5203}" type="datetimeFigureOut">
              <a:rPr lang="el-GR" smtClean="0"/>
              <a:pPr/>
              <a:t>4/6/2019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09568-B615-4EA7-9EE9-F51FEF401D4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UgkOfQlXw8IPOCt4coIpF&amp;ust=1551708133147237" TargetMode="External"/><Relationship Id="rId3" Type="http://schemas.openxmlformats.org/officeDocument/2006/relationships/hyperlink" Target="file:///C:\Users\user\Desktop\cookies.htm" TargetMode="External"/><Relationship Id="rId7" Type="http://schemas.openxmlformats.org/officeDocument/2006/relationships/hyperlink" Target="https://www.google.com/url?sa=i&amp;source=images&amp;cd=&amp;ved=2ahUKEwiJ4q6QkebgAhUBVhoKHcvqCgIQjRx6BAgBEAU&amp;url=https://www.bestprice.gr/cat/6890/pyrimaxa-skeyh.html&amp;psig=AOvVaw34HAgymEqOaKbhR1pZslPN&amp;ust=1551708056610468" TargetMode="External"/><Relationship Id="rId2" Type="http://schemas.openxmlformats.org/officeDocument/2006/relationships/hyperlink" Target="https://www.google.com/url?sa=i&amp;source=images&amp;cd=&amp;cad=rja&amp;uact=8&amp;ved=2ahUKEwj425bog-bgAhVDCewKHbiUCNUQjRx6BAgBEAU&amp;url=https://www.e-exoplismos.gr/product/34x23x5/&amp;psig=AOvVaw2b1lBe7rWXL-KSMEJRvKBU&amp;ust=1551704472956258" TargetMode="External"/><Relationship Id="rId1" Type="http://schemas.openxmlformats.org/officeDocument/2006/relationships/slideLayout" Target="../slideLayouts/slideLayout2.xml"/><Relationship Id="rId6" Type="http://schemas.openxmlformats.org/officeDocument/2006/relationships/hyperlink" Target="mrc&amp;uact=8" TargetMode="External"/><Relationship Id="rId5" Type="http://schemas.openxmlformats.org/officeDocument/2006/relationships/hyperlink" Target="https://el.wiktionary.org/wiki/%CF%84%CE%B1%CF%88%CE%AF" TargetMode="External"/><Relationship Id="rId4" Type="http://schemas.openxmlformats.org/officeDocument/2006/relationships/hyperlink" Target="https://el.wikipedia.org/wiki/%CE%9C%CF%80%CE%B9%CF%83%CE%BA%CF%8C%CF%84%CE%B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2800" b="1" dirty="0"/>
              <a:t>ΤΑΧΥΤΗΤΑ ΨΗΣΙΜΑΤΟΣ ΤΩΝ </a:t>
            </a:r>
            <a:r>
              <a:rPr lang="en-US" sz="2800" b="1" dirty="0"/>
              <a:t>COOKIES</a:t>
            </a:r>
            <a:r>
              <a:rPr lang="el-GR" sz="2800" b="1" dirty="0"/>
              <a:t> ΣΕ ΣΤΑΘΕΡΗ ΘΕΡΜΟΚΡΑΣΙΑ ΣΕ ΣΧΕΣΗ ΜΕ ΤΟ ΕΙΔΟΣ ΤΟΥ ΤΑΨΙΟΥ (ΠΗΛΙΝΟ, ΓΥΑΛΙΝΟ, </a:t>
            </a:r>
            <a:r>
              <a:rPr lang="en-US" sz="2800" b="1" dirty="0"/>
              <a:t>TEFAL</a:t>
            </a:r>
            <a:r>
              <a:rPr lang="el-GR" sz="2800" b="1" dirty="0"/>
              <a:t>)</a:t>
            </a:r>
            <a:r>
              <a:rPr lang="el-GR" sz="2800" dirty="0"/>
              <a:t/>
            </a:r>
            <a:br>
              <a:rPr lang="el-GR" sz="2800" dirty="0"/>
            </a:br>
            <a:r>
              <a:rPr lang="el-GR" sz="2800" dirty="0"/>
              <a:t/>
            </a:r>
            <a:br>
              <a:rPr lang="el-GR" sz="2800" dirty="0"/>
            </a:br>
            <a:endParaRPr lang="el-GR" sz="2800" dirty="0"/>
          </a:p>
        </p:txBody>
      </p:sp>
      <p:sp>
        <p:nvSpPr>
          <p:cNvPr id="3" name="2 - Υπότιτλος"/>
          <p:cNvSpPr>
            <a:spLocks noGrp="1"/>
          </p:cNvSpPr>
          <p:nvPr>
            <p:ph type="subTitle" idx="1"/>
          </p:nvPr>
        </p:nvSpPr>
        <p:spPr>
          <a:xfrm>
            <a:off x="1403648" y="3573016"/>
            <a:ext cx="6400800" cy="1752600"/>
          </a:xfrm>
        </p:spPr>
        <p:txBody>
          <a:bodyPr>
            <a:noAutofit/>
          </a:bodyPr>
          <a:lstStyle/>
          <a:p>
            <a:r>
              <a:rPr lang="el-GR" sz="2400" dirty="0" smtClean="0">
                <a:solidFill>
                  <a:schemeClr val="tx1"/>
                </a:solidFill>
              </a:rPr>
              <a:t>5</a:t>
            </a:r>
            <a:r>
              <a:rPr lang="en-US" sz="2400" dirty="0" smtClean="0">
                <a:solidFill>
                  <a:schemeClr val="tx1"/>
                </a:solidFill>
              </a:rPr>
              <a:t>o </a:t>
            </a:r>
            <a:r>
              <a:rPr lang="el-GR" sz="2400" dirty="0" smtClean="0">
                <a:solidFill>
                  <a:schemeClr val="tx1"/>
                </a:solidFill>
              </a:rPr>
              <a:t>ΓΥΜΝΑΣΙΟ ΒΕΡΟΙΑΣ</a:t>
            </a:r>
            <a:br>
              <a:rPr lang="el-GR" sz="2400" dirty="0" smtClean="0">
                <a:solidFill>
                  <a:schemeClr val="tx1"/>
                </a:solidFill>
              </a:rPr>
            </a:br>
            <a:r>
              <a:rPr lang="el-GR" sz="2400" dirty="0" smtClean="0">
                <a:solidFill>
                  <a:schemeClr val="tx1"/>
                </a:solidFill>
              </a:rPr>
              <a:t>ΚΟΥΚΟΥΤΕΓΟΥ ΜΑΡΙΛΙΑ</a:t>
            </a:r>
            <a:br>
              <a:rPr lang="el-GR" sz="2400" dirty="0" smtClean="0">
                <a:solidFill>
                  <a:schemeClr val="tx1"/>
                </a:solidFill>
              </a:rPr>
            </a:br>
            <a:r>
              <a:rPr lang="el-GR" sz="2400" dirty="0" smtClean="0">
                <a:solidFill>
                  <a:schemeClr val="tx1"/>
                </a:solidFill>
              </a:rPr>
              <a:t>ΚΥΡΙΑΚΟΥ ΓΑΛΑΤΕΙΑ</a:t>
            </a:r>
            <a:br>
              <a:rPr lang="el-GR" sz="2400" dirty="0" smtClean="0">
                <a:solidFill>
                  <a:schemeClr val="tx1"/>
                </a:solidFill>
              </a:rPr>
            </a:br>
            <a:r>
              <a:rPr lang="el-GR" sz="2400" dirty="0" smtClean="0">
                <a:solidFill>
                  <a:schemeClr val="tx1"/>
                </a:solidFill>
              </a:rPr>
              <a:t>ΚΑΦΕΤΖΗΣ ΝΙΚΟΣ </a:t>
            </a:r>
            <a:br>
              <a:rPr lang="el-GR" sz="2400" dirty="0" smtClean="0">
                <a:solidFill>
                  <a:schemeClr val="tx1"/>
                </a:solidFill>
              </a:rPr>
            </a:br>
            <a:r>
              <a:rPr lang="el-GR" sz="2400" dirty="0" smtClean="0">
                <a:solidFill>
                  <a:schemeClr val="tx1"/>
                </a:solidFill>
              </a:rPr>
              <a:t>ΜΠΑΛΤΟΣ ΓΙΩΡΓΟΣ</a:t>
            </a:r>
            <a:br>
              <a:rPr lang="el-GR" sz="2400" dirty="0" smtClean="0">
                <a:solidFill>
                  <a:schemeClr val="tx1"/>
                </a:solidFill>
              </a:rPr>
            </a:br>
            <a:r>
              <a:rPr lang="el-GR" sz="2400" dirty="0" smtClean="0">
                <a:solidFill>
                  <a:schemeClr val="tx1"/>
                </a:solidFill>
              </a:rPr>
              <a:t> </a:t>
            </a:r>
            <a:br>
              <a:rPr lang="el-GR" sz="2400" dirty="0" smtClean="0">
                <a:solidFill>
                  <a:schemeClr val="tx1"/>
                </a:solidFill>
              </a:rPr>
            </a:br>
            <a:r>
              <a:rPr lang="el-GR" sz="2400" dirty="0" smtClean="0">
                <a:solidFill>
                  <a:schemeClr val="tx1"/>
                </a:solidFill>
              </a:rPr>
              <a:t>ΣΧ. ΕΤΟΣ: 2018-2019</a:t>
            </a:r>
            <a:br>
              <a:rPr lang="el-GR" sz="2400" dirty="0" smtClean="0">
                <a:solidFill>
                  <a:schemeClr val="tx1"/>
                </a:solidFill>
              </a:rPr>
            </a:br>
            <a:r>
              <a:rPr lang="el-GR" sz="2400" dirty="0" smtClean="0">
                <a:solidFill>
                  <a:schemeClr val="tx1"/>
                </a:solidFill>
              </a:rPr>
              <a:t>ΤΜΗΜΑ: Γ</a:t>
            </a:r>
            <a:r>
              <a:rPr lang="el-GR" sz="2400" baseline="-25000" dirty="0" smtClean="0">
                <a:solidFill>
                  <a:schemeClr val="tx1"/>
                </a:solidFill>
              </a:rPr>
              <a:t>2</a:t>
            </a:r>
            <a:r>
              <a:rPr lang="el-GR" sz="2400" dirty="0" smtClean="0">
                <a:solidFill>
                  <a:schemeClr val="tx1"/>
                </a:solidFill>
              </a:rPr>
              <a:t/>
            </a:r>
            <a:br>
              <a:rPr lang="el-GR" sz="2400" dirty="0" smtClean="0">
                <a:solidFill>
                  <a:schemeClr val="tx1"/>
                </a:solidFill>
              </a:rPr>
            </a:br>
            <a:r>
              <a:rPr lang="el-GR" sz="2400" baseline="-25000" dirty="0" smtClean="0">
                <a:solidFill>
                  <a:schemeClr val="tx1"/>
                </a:solidFill>
              </a:rPr>
              <a:t> </a:t>
            </a:r>
            <a:r>
              <a:rPr lang="el-GR" sz="2400" dirty="0" smtClean="0">
                <a:solidFill>
                  <a:schemeClr val="tx1"/>
                </a:solidFill>
              </a:rPr>
              <a:t/>
            </a:r>
            <a:br>
              <a:rPr lang="el-GR" sz="2400" dirty="0" smtClean="0">
                <a:solidFill>
                  <a:schemeClr val="tx1"/>
                </a:solidFill>
              </a:rPr>
            </a:br>
            <a:r>
              <a:rPr lang="el-GR" sz="2400" dirty="0" smtClean="0">
                <a:solidFill>
                  <a:schemeClr val="tx1"/>
                </a:solidFill>
              </a:rPr>
              <a:t> </a:t>
            </a:r>
            <a:endParaRPr lang="el-GR"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40000"/>
              <a:lumOff val="60000"/>
            </a:schemeClr>
          </a:solidFill>
        </p:spPr>
        <p:txBody>
          <a:bodyPr/>
          <a:lstStyle/>
          <a:p>
            <a:r>
              <a:rPr lang="el-GR" dirty="0" smtClean="0"/>
              <a:t>ΠΛΗΡΟΦΟΡΙΑΚΟ ΜΕΡΟΣ</a:t>
            </a:r>
            <a:endParaRPr lang="el-GR" dirty="0"/>
          </a:p>
        </p:txBody>
      </p:sp>
      <p:sp>
        <p:nvSpPr>
          <p:cNvPr id="3" name="2 - Θέση περιεχομένου"/>
          <p:cNvSpPr>
            <a:spLocks noGrp="1"/>
          </p:cNvSpPr>
          <p:nvPr>
            <p:ph sz="half" idx="1"/>
          </p:nvPr>
        </p:nvSpPr>
        <p:spPr>
          <a:solidFill>
            <a:schemeClr val="accent5">
              <a:lumMod val="40000"/>
              <a:lumOff val="60000"/>
            </a:schemeClr>
          </a:solidFill>
        </p:spPr>
        <p:txBody>
          <a:bodyPr>
            <a:normAutofit fontScale="77500" lnSpcReduction="20000"/>
          </a:bodyPr>
          <a:lstStyle/>
          <a:p>
            <a:pPr algn="ctr">
              <a:buNone/>
            </a:pPr>
            <a:r>
              <a:rPr lang="el-GR" sz="2800" dirty="0" smtClean="0"/>
              <a:t>      Φημολογείται ότι το πρώτο μπισκότο εμφανίστηκε τυχαία στην Ολλανδία όταν κάποιος μάγειρας έριξε λίγη ζύμη στο ζεστό φούρνο και δημιούργησε το πρώτο μπισκότο.</a:t>
            </a:r>
          </a:p>
          <a:p>
            <a:pPr algn="ctr">
              <a:buNone/>
            </a:pPr>
            <a:r>
              <a:rPr lang="el-GR" sz="2800" dirty="0" smtClean="0"/>
              <a:t>Ωστόσο η γαστρονομική ιστορία ξεκινά από την νεολιθική εποχή και συνεχίζει στην αρχαία Αίγυπτο , την αρχαία Ελλάδα, τη Ρώμη, την Περσία και καταλήγει να είναι τροφή των ναυτικών, μέχρι να γίνει τόσο γνωστό στις μέρες μας.</a:t>
            </a:r>
            <a:endParaRPr lang="el-GR" sz="2800" dirty="0"/>
          </a:p>
        </p:txBody>
      </p:sp>
      <p:pic>
        <p:nvPicPr>
          <p:cNvPr id="5" name="4 - Θέση περιεχομένου" descr="αρχείο λήψης.jpg"/>
          <p:cNvPicPr>
            <a:picLocks noGrp="1" noChangeAspect="1"/>
          </p:cNvPicPr>
          <p:nvPr>
            <p:ph sz="half" idx="2"/>
          </p:nvPr>
        </p:nvPicPr>
        <p:blipFill>
          <a:blip r:embed="rId2" cstate="print"/>
          <a:stretch>
            <a:fillRect/>
          </a:stretch>
        </p:blipFill>
        <p:spPr>
          <a:xfrm>
            <a:off x="4788024" y="2852936"/>
            <a:ext cx="3397701" cy="1786533"/>
          </a:xfrm>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ΟΡΙΣΜΟΙ</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n-US" b="1" u="sng" dirty="0" smtClean="0"/>
              <a:t>Cookies</a:t>
            </a:r>
            <a:r>
              <a:rPr lang="el-GR" b="1" u="sng" dirty="0" smtClean="0"/>
              <a:t>:</a:t>
            </a:r>
            <a:r>
              <a:rPr lang="el-GR" dirty="0" smtClean="0"/>
              <a:t> Το μπισκότο πήρε το όνομα του την εποχή του μεσαίωνα στην Αγγλία. Η ονομασία του (</a:t>
            </a:r>
            <a:r>
              <a:rPr lang="el-GR" i="1" dirty="0" smtClean="0"/>
              <a:t>bisquite</a:t>
            </a:r>
            <a:r>
              <a:rPr lang="el-GR" dirty="0" smtClean="0"/>
              <a:t>) προέρχεται από τη λατινική φράση "panis biscotus". Μια δεύτερη ονομασία από την Αμερική είναι το cookie που πιθανότατα έμεινε από το ολλανδικό </a:t>
            </a:r>
            <a:r>
              <a:rPr lang="el-GR" i="1" dirty="0" smtClean="0"/>
              <a:t>koekje</a:t>
            </a:r>
            <a:r>
              <a:rPr lang="el-GR" dirty="0" smtClean="0"/>
              <a:t>. Η βασική διάφορα τους είναι ότι το "cookie" δεν φούσκωνε όταν ψηνόταν σε αντίθεση με το μπισκότο.</a:t>
            </a:r>
          </a:p>
          <a:p>
            <a:endParaRPr lang="el-GR" dirty="0"/>
          </a:p>
        </p:txBody>
      </p:sp>
      <p:sp>
        <p:nvSpPr>
          <p:cNvPr id="4" name="3 - Θέση περιεχομένου"/>
          <p:cNvSpPr>
            <a:spLocks noGrp="1"/>
          </p:cNvSpPr>
          <p:nvPr>
            <p:ph sz="half" idx="2"/>
          </p:nvPr>
        </p:nvSpPr>
        <p:spPr/>
        <p:txBody>
          <a:bodyPr>
            <a:normAutofit fontScale="85000" lnSpcReduction="20000"/>
          </a:bodyPr>
          <a:lstStyle/>
          <a:p>
            <a:r>
              <a:rPr lang="el-GR" b="1" u="sng" dirty="0" smtClean="0"/>
              <a:t>Ταψί:</a:t>
            </a:r>
            <a:r>
              <a:rPr lang="el-GR" dirty="0" smtClean="0"/>
              <a:t> Σκεύος για μαγείρεμα στο φούρνο, συχνά γυάλινο ή μεταλλικό.</a:t>
            </a:r>
          </a:p>
          <a:p>
            <a:endParaRPr lang="el-GR" dirty="0"/>
          </a:p>
        </p:txBody>
      </p:sp>
      <p:pic>
        <p:nvPicPr>
          <p:cNvPr id="6" name="5 - Εικόνα" descr="νηστισιμα-cookies--650x488.jpg"/>
          <p:cNvPicPr>
            <a:picLocks noChangeAspect="1"/>
          </p:cNvPicPr>
          <p:nvPr/>
        </p:nvPicPr>
        <p:blipFill>
          <a:blip r:embed="rId2" cstate="print"/>
          <a:stretch>
            <a:fillRect/>
          </a:stretch>
        </p:blipFill>
        <p:spPr>
          <a:xfrm>
            <a:off x="5004048" y="2636912"/>
            <a:ext cx="3168352" cy="1999732"/>
          </a:xfrm>
          <a:prstGeom prst="rect">
            <a:avLst/>
          </a:prstGeom>
        </p:spPr>
      </p:pic>
      <p:pic>
        <p:nvPicPr>
          <p:cNvPr id="7" name="6 - Εικόνα" descr="0DEF581691E6AA0D7FB315046C85F442.jpg"/>
          <p:cNvPicPr>
            <a:picLocks noChangeAspect="1"/>
          </p:cNvPicPr>
          <p:nvPr/>
        </p:nvPicPr>
        <p:blipFill>
          <a:blip r:embed="rId3" cstate="print"/>
          <a:stretch>
            <a:fillRect/>
          </a:stretch>
        </p:blipFill>
        <p:spPr>
          <a:xfrm>
            <a:off x="5292080" y="4712593"/>
            <a:ext cx="2808312" cy="2145407"/>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864096"/>
          </a:xfrm>
        </p:spPr>
        <p:txBody>
          <a:bodyPr>
            <a:normAutofit fontScale="90000"/>
          </a:bodyPr>
          <a:lstStyle/>
          <a:p>
            <a:r>
              <a:rPr lang="el-GR" dirty="0" smtClean="0"/>
              <a:t>ΕΡΕΥΝΗΤΙΚΟ ΚΑΙ ΠΕΙΡΑΜΑΤΙΚΟ ΜΕΡΟΣ</a:t>
            </a:r>
            <a:endParaRPr lang="el-GR" dirty="0"/>
          </a:p>
        </p:txBody>
      </p:sp>
      <p:sp>
        <p:nvSpPr>
          <p:cNvPr id="3" name="2 - Θέση περιεχομένου"/>
          <p:cNvSpPr>
            <a:spLocks noGrp="1"/>
          </p:cNvSpPr>
          <p:nvPr>
            <p:ph sz="half" idx="1"/>
          </p:nvPr>
        </p:nvSpPr>
        <p:spPr>
          <a:xfrm>
            <a:off x="539552" y="1196752"/>
            <a:ext cx="4038600" cy="4525963"/>
          </a:xfrm>
        </p:spPr>
        <p:txBody>
          <a:bodyPr>
            <a:noAutofit/>
          </a:bodyPr>
          <a:lstStyle/>
          <a:p>
            <a:r>
              <a:rPr lang="el-GR" sz="2200" dirty="0" smtClean="0"/>
              <a:t>Υλικά</a:t>
            </a:r>
          </a:p>
          <a:p>
            <a:pPr lvl="0"/>
            <a:r>
              <a:rPr lang="el-GR" sz="2200" dirty="0" smtClean="0"/>
              <a:t>185 γρ. αλεύρι</a:t>
            </a:r>
          </a:p>
          <a:p>
            <a:pPr lvl="0"/>
            <a:r>
              <a:rPr lang="el-GR" sz="2200" dirty="0" smtClean="0"/>
              <a:t>125 γρ. βούτυρο, σε μικρά κομμάτια</a:t>
            </a:r>
          </a:p>
          <a:p>
            <a:pPr lvl="0"/>
            <a:r>
              <a:rPr lang="el-GR" sz="2200" dirty="0" smtClean="0"/>
              <a:t>1 αυγό</a:t>
            </a:r>
          </a:p>
          <a:p>
            <a:pPr lvl="0"/>
            <a:r>
              <a:rPr lang="el-GR" sz="2200" dirty="0" smtClean="0"/>
              <a:t>4 γρ. </a:t>
            </a:r>
            <a:r>
              <a:rPr lang="el-GR" sz="2200" dirty="0" err="1" smtClean="0"/>
              <a:t>μπέικιν</a:t>
            </a:r>
            <a:r>
              <a:rPr lang="el-GR" sz="2200" dirty="0" smtClean="0"/>
              <a:t> </a:t>
            </a:r>
            <a:r>
              <a:rPr lang="el-GR" sz="2200" dirty="0" err="1" smtClean="0"/>
              <a:t>πάουντερ</a:t>
            </a:r>
            <a:endParaRPr lang="el-GR" sz="2200" dirty="0" smtClean="0"/>
          </a:p>
          <a:p>
            <a:pPr lvl="0"/>
            <a:r>
              <a:rPr lang="el-GR" sz="2200" dirty="0" smtClean="0"/>
              <a:t>2 γρ. </a:t>
            </a:r>
            <a:r>
              <a:rPr lang="el-GR" sz="2200" dirty="0" err="1" smtClean="0"/>
              <a:t>μπέικιν</a:t>
            </a:r>
            <a:r>
              <a:rPr lang="el-GR" sz="2200" dirty="0" smtClean="0"/>
              <a:t> σόδα</a:t>
            </a:r>
          </a:p>
          <a:p>
            <a:pPr lvl="0"/>
            <a:r>
              <a:rPr lang="el-GR" sz="2200" dirty="0" smtClean="0"/>
              <a:t>180 γρ. ζάχαρη μαύρη</a:t>
            </a:r>
          </a:p>
          <a:p>
            <a:pPr lvl="0"/>
            <a:r>
              <a:rPr lang="el-GR" sz="2200" dirty="0" smtClean="0"/>
              <a:t>5 γρ. αλάτι</a:t>
            </a:r>
          </a:p>
          <a:p>
            <a:pPr lvl="0"/>
            <a:r>
              <a:rPr lang="el-GR" sz="2200" dirty="0" smtClean="0"/>
              <a:t>5 γρ. βανίλια εκχύλισμα</a:t>
            </a:r>
          </a:p>
          <a:p>
            <a:pPr lvl="0"/>
            <a:r>
              <a:rPr lang="el-GR" sz="2200" dirty="0" smtClean="0"/>
              <a:t>250 γρ. σοκολάτα κουβερτούρα, κομμένη σε μικρά κομμάτια</a:t>
            </a:r>
          </a:p>
          <a:p>
            <a:endParaRPr lang="el-GR" sz="2200" dirty="0"/>
          </a:p>
        </p:txBody>
      </p:sp>
      <p:sp>
        <p:nvSpPr>
          <p:cNvPr id="4" name="3 - Θέση περιεχομένου"/>
          <p:cNvSpPr>
            <a:spLocks noGrp="1"/>
          </p:cNvSpPr>
          <p:nvPr>
            <p:ph sz="half" idx="2"/>
          </p:nvPr>
        </p:nvSpPr>
        <p:spPr>
          <a:xfrm>
            <a:off x="4499992" y="1196752"/>
            <a:ext cx="4186808" cy="4929411"/>
          </a:xfrm>
        </p:spPr>
        <p:txBody>
          <a:bodyPr>
            <a:noAutofit/>
          </a:bodyPr>
          <a:lstStyle/>
          <a:p>
            <a:r>
              <a:rPr lang="el-GR" sz="1600" dirty="0" smtClean="0"/>
              <a:t>ΕΚΤΕΛΕΣΗ</a:t>
            </a:r>
          </a:p>
          <a:p>
            <a:r>
              <a:rPr lang="el-GR" sz="1400" dirty="0" smtClean="0"/>
              <a:t>Σ' ένα μπολ ανακατεύουμε το αλεύρι, το </a:t>
            </a:r>
            <a:r>
              <a:rPr lang="el-GR" sz="1400" dirty="0" err="1" smtClean="0"/>
              <a:t>μπέικιν</a:t>
            </a:r>
            <a:r>
              <a:rPr lang="el-GR" sz="1400" dirty="0" smtClean="0"/>
              <a:t> </a:t>
            </a:r>
            <a:r>
              <a:rPr lang="el-GR" sz="1400" dirty="0" err="1" smtClean="0"/>
              <a:t>πάουντερ</a:t>
            </a:r>
            <a:r>
              <a:rPr lang="el-GR" sz="1400" dirty="0" smtClean="0"/>
              <a:t>, τη σόδα και το αλάτι.</a:t>
            </a:r>
          </a:p>
          <a:p>
            <a:r>
              <a:rPr lang="el-GR" sz="1400" dirty="0" smtClean="0"/>
              <a:t>Στο μίξερ χτυπάμε με το φτερό, το βούτυρο με τη ζάχαρη, μέχρι να ασπρίσουν και να αφρατέψουν. Προσθέτουμε το αυγό και χτυπάμε για να ομογενοποιηθεί.</a:t>
            </a:r>
          </a:p>
          <a:p>
            <a:r>
              <a:rPr lang="el-GR" sz="1400" dirty="0" smtClean="0"/>
              <a:t>Προσθέτουμε τη βανίλια και στη συνέχεια χαμηλώνουμε την ταχύτητα στο μίξερ και προσθέτουμε το μείγμα με το αλεύρι σιγά σιγά, περιμένοντας πάλι να ομογενοποιηθεί κάθε δόση, προτού προσθέσουμε την επόμενη. Όταν ενσωματωθεί όλο το μείγμα του αλευριού, σταματάμε το μίξερ και προσθέτουμε τα κομμάτια σοκολάτας, ανακατεύοντας με μια σπάτουλα ζαχαροπλαστικής.*</a:t>
            </a:r>
          </a:p>
          <a:p>
            <a:r>
              <a:rPr lang="el-GR" sz="1400" dirty="0" smtClean="0"/>
              <a:t>Σ’ ένα ταψί, στρώνουμε χαρτί ψησίματος ή σιλικόνη. Κόβουμε με το χέρι μπαλάκια ζύμης των 45 γρ. περίπου και τα τοποθετούμε στο ταψί, φροντίζοντας να έχουν 5 εκ. απόσταση μεταξύ τους από κάθε πλευρά, καθώς θα απλώσουν κατά τη διάρκεια του ψησίματος. Ψήνουμε σε προθερμασμένο φούρνο στους 180°C μέχρι να πάρουν ωραίο χρώμα, περίπου 10 λεπτά.</a:t>
            </a:r>
          </a:p>
          <a:p>
            <a:endParaRPr lang="el-GR" sz="1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fontScale="90000"/>
          </a:bodyPr>
          <a:lstStyle/>
          <a:p>
            <a:r>
              <a:rPr lang="el-GR" dirty="0" smtClean="0">
                <a:solidFill>
                  <a:schemeClr val="accent5">
                    <a:lumMod val="20000"/>
                    <a:lumOff val="80000"/>
                  </a:schemeClr>
                </a:solidFill>
              </a:rPr>
              <a:t/>
            </a:r>
            <a:br>
              <a:rPr lang="el-GR" dirty="0" smtClean="0">
                <a:solidFill>
                  <a:schemeClr val="accent5">
                    <a:lumMod val="20000"/>
                    <a:lumOff val="80000"/>
                  </a:schemeClr>
                </a:solidFill>
              </a:rPr>
            </a:br>
            <a:r>
              <a:rPr lang="el-GR" dirty="0" smtClean="0">
                <a:solidFill>
                  <a:schemeClr val="accent5">
                    <a:lumMod val="20000"/>
                    <a:lumOff val="80000"/>
                  </a:schemeClr>
                </a:solidFill>
              </a:rPr>
              <a:t>ΣΧΕΔΙΑΣΜΟΣ ΠΕΙΡΑΜΑΤΙΚΗΣ ΔΙΑΤΑΞΗΣ-ΑΙΤΙΟΛΟΓΗΣΗ ΕΠΙΛΟΓΩΝ</a:t>
            </a:r>
            <a:br>
              <a:rPr lang="el-GR" dirty="0" smtClean="0">
                <a:solidFill>
                  <a:schemeClr val="accent5">
                    <a:lumMod val="20000"/>
                    <a:lumOff val="80000"/>
                  </a:schemeClr>
                </a:solidFill>
              </a:rPr>
            </a:br>
            <a:endParaRPr lang="el-GR" dirty="0">
              <a:solidFill>
                <a:schemeClr val="accent5">
                  <a:lumMod val="20000"/>
                  <a:lumOff val="80000"/>
                </a:schemeClr>
              </a:solidFill>
            </a:endParaRPr>
          </a:p>
        </p:txBody>
      </p:sp>
      <p:sp>
        <p:nvSpPr>
          <p:cNvPr id="9" name="8 - Θέση περιεχομένου"/>
          <p:cNvSpPr>
            <a:spLocks noGrp="1"/>
          </p:cNvSpPr>
          <p:nvPr>
            <p:ph idx="1"/>
          </p:nvPr>
        </p:nvSpPr>
        <p:spPr/>
        <p:txBody>
          <a:bodyPr/>
          <a:lstStyle/>
          <a:p>
            <a:pPr marL="0" lvl="0" indent="0" algn="ctr" fontAlgn="base">
              <a:spcBef>
                <a:spcPct val="0"/>
              </a:spcBef>
              <a:spcAft>
                <a:spcPct val="0"/>
              </a:spcAft>
              <a:buNone/>
            </a:pPr>
            <a:r>
              <a:rPr lang="el-GR" dirty="0" smtClean="0">
                <a:solidFill>
                  <a:schemeClr val="accent5">
                    <a:lumMod val="20000"/>
                    <a:lumOff val="80000"/>
                  </a:schemeClr>
                </a:solidFill>
                <a:latin typeface="Calibri" pitchFamily="34" charset="0"/>
                <a:ea typeface="Calibri" pitchFamily="34" charset="0"/>
                <a:cs typeface="Times New Roman" pitchFamily="18" charset="0"/>
              </a:rPr>
              <a:t>Υλικά: Ταψί, φούρνος και τα υλικά της συνταγής.</a:t>
            </a:r>
            <a:endParaRPr lang="el-GR" sz="1100" dirty="0" smtClean="0">
              <a:solidFill>
                <a:schemeClr val="accent5">
                  <a:lumMod val="20000"/>
                  <a:lumOff val="80000"/>
                </a:schemeClr>
              </a:solidFill>
              <a:latin typeface="Arial" pitchFamily="34" charset="0"/>
              <a:cs typeface="Arial" pitchFamily="34" charset="0"/>
            </a:endParaRPr>
          </a:p>
          <a:p>
            <a:pPr marL="0" lvl="0" indent="0" algn="ctr" eaLnBrk="0" fontAlgn="base" hangingPunct="0">
              <a:spcBef>
                <a:spcPct val="0"/>
              </a:spcBef>
              <a:spcAft>
                <a:spcPct val="0"/>
              </a:spcAft>
              <a:buNone/>
            </a:pPr>
            <a:r>
              <a:rPr lang="el-GR" dirty="0" smtClean="0">
                <a:solidFill>
                  <a:schemeClr val="accent5">
                    <a:lumMod val="20000"/>
                    <a:lumOff val="80000"/>
                  </a:schemeClr>
                </a:solidFill>
                <a:latin typeface="Calibri" pitchFamily="34" charset="0"/>
                <a:ea typeface="Calibri" pitchFamily="34" charset="0"/>
                <a:cs typeface="Times New Roman" pitchFamily="18" charset="0"/>
              </a:rPr>
              <a:t>Διαδικασίες που θα τηρηθούν: Ψήσιμο των </a:t>
            </a:r>
            <a:r>
              <a:rPr lang="en-US" dirty="0" smtClean="0">
                <a:solidFill>
                  <a:schemeClr val="accent5">
                    <a:lumMod val="20000"/>
                    <a:lumOff val="80000"/>
                  </a:schemeClr>
                </a:solidFill>
                <a:latin typeface="Calibri" pitchFamily="34" charset="0"/>
                <a:ea typeface="Calibri" pitchFamily="34" charset="0"/>
                <a:cs typeface="Times New Roman" pitchFamily="18" charset="0"/>
              </a:rPr>
              <a:t>cookies </a:t>
            </a:r>
            <a:endParaRPr lang="el-GR" sz="1100" dirty="0" smtClean="0">
              <a:solidFill>
                <a:schemeClr val="accent5">
                  <a:lumMod val="20000"/>
                  <a:lumOff val="80000"/>
                </a:schemeClr>
              </a:solidFill>
              <a:latin typeface="Arial" pitchFamily="34" charset="0"/>
              <a:cs typeface="Arial" pitchFamily="34" charset="0"/>
            </a:endParaRPr>
          </a:p>
          <a:p>
            <a:pPr marL="0" lvl="0" indent="0" algn="ctr" eaLnBrk="0" fontAlgn="base" hangingPunct="0">
              <a:spcBef>
                <a:spcPct val="0"/>
              </a:spcBef>
              <a:spcAft>
                <a:spcPct val="0"/>
              </a:spcAft>
              <a:buNone/>
            </a:pPr>
            <a:r>
              <a:rPr lang="el-GR" dirty="0" smtClean="0">
                <a:solidFill>
                  <a:schemeClr val="accent5">
                    <a:lumMod val="20000"/>
                    <a:lumOff val="80000"/>
                  </a:schemeClr>
                </a:solidFill>
                <a:latin typeface="Calibri" pitchFamily="34" charset="0"/>
                <a:ea typeface="Calibri" pitchFamily="34" charset="0"/>
                <a:cs typeface="Times New Roman" pitchFamily="18" charset="0"/>
              </a:rPr>
              <a:t>Τρόπος μετρήσεων: Με χρονόμετρο</a:t>
            </a:r>
            <a:endParaRPr lang="el-GR" sz="1100" dirty="0" smtClean="0">
              <a:solidFill>
                <a:schemeClr val="accent5">
                  <a:lumMod val="20000"/>
                  <a:lumOff val="80000"/>
                </a:schemeClr>
              </a:solidFill>
              <a:latin typeface="Arial" pitchFamily="34" charset="0"/>
              <a:cs typeface="Arial" pitchFamily="34" charset="0"/>
            </a:endParaRPr>
          </a:p>
          <a:p>
            <a:pPr marL="0" lvl="0" indent="0" algn="ctr" eaLnBrk="0" fontAlgn="base" hangingPunct="0">
              <a:spcBef>
                <a:spcPct val="0"/>
              </a:spcBef>
              <a:spcAft>
                <a:spcPct val="0"/>
              </a:spcAft>
              <a:buNone/>
            </a:pPr>
            <a:r>
              <a:rPr lang="el-GR" dirty="0" smtClean="0">
                <a:solidFill>
                  <a:schemeClr val="accent5">
                    <a:lumMod val="20000"/>
                    <a:lumOff val="80000"/>
                  </a:schemeClr>
                </a:solidFill>
                <a:latin typeface="Calibri" pitchFamily="34" charset="0"/>
                <a:ea typeface="Calibri" pitchFamily="34" charset="0"/>
                <a:cs typeface="Times New Roman" pitchFamily="18" charset="0"/>
              </a:rPr>
              <a:t>Πιθανά σφάλματα: Τρόπος μέτρησης, εκτέλεση συνταγής</a:t>
            </a:r>
            <a:endParaRPr lang="el-GR" dirty="0" smtClean="0">
              <a:solidFill>
                <a:schemeClr val="accent5">
                  <a:lumMod val="20000"/>
                  <a:lumOff val="80000"/>
                </a:schemeClr>
              </a:solidFill>
              <a:latin typeface="Arial" pitchFamily="34" charset="0"/>
              <a:cs typeface="Arial" pitchFamily="34" charset="0"/>
            </a:endParaRPr>
          </a:p>
          <a:p>
            <a:pPr algn="ctr"/>
            <a:endParaRPr lang="el-G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alibri" pitchFamily="34" charset="0"/>
                <a:ea typeface="Calibri" pitchFamily="34" charset="0"/>
                <a:cs typeface="Times New Roman" pitchFamily="18" charset="0"/>
              </a:rPr>
              <a:t>ΔΙΑΓΡΑΜΜΑ ΔΙΑΔΙΚΑΣΙΑΣ ΠΕΙΡΑΜΑΤΟΣ</a:t>
            </a:r>
            <a:endParaRPr lang="el-GR" dirty="0"/>
          </a:p>
        </p:txBody>
      </p:sp>
      <p:graphicFrame>
        <p:nvGraphicFramePr>
          <p:cNvPr id="4" name="3 - Θέση περιεχομένου"/>
          <p:cNvGraphicFramePr>
            <a:graphicFrameLocks noGrp="1"/>
          </p:cNvGraphicFramePr>
          <p:nvPr>
            <p:ph idx="1"/>
          </p:nvPr>
        </p:nvGraphicFramePr>
        <p:xfrm>
          <a:off x="395536" y="1628800"/>
          <a:ext cx="8373616" cy="4986653"/>
        </p:xfrm>
        <a:graphic>
          <a:graphicData uri="http://schemas.openxmlformats.org/drawingml/2006/table">
            <a:tbl>
              <a:tblPr firstRow="1" bandRow="1">
                <a:tableStyleId>{00A15C55-8517-42AA-B614-E9B94910E393}</a:tableStyleId>
              </a:tblPr>
              <a:tblGrid>
                <a:gridCol w="4186808"/>
                <a:gridCol w="4186808"/>
              </a:tblGrid>
              <a:tr h="258508">
                <a:tc>
                  <a:txBody>
                    <a:bodyPr/>
                    <a:lstStyle/>
                    <a:p>
                      <a:pPr algn="ctr">
                        <a:lnSpc>
                          <a:spcPct val="115000"/>
                        </a:lnSpc>
                        <a:spcAft>
                          <a:spcPts val="0"/>
                        </a:spcAft>
                      </a:pPr>
                      <a:r>
                        <a:rPr lang="el-GR" sz="1700" dirty="0"/>
                        <a:t>Καθορισμός προβλήματος</a:t>
                      </a:r>
                      <a:endParaRPr lang="el-GR" sz="1700" dirty="0">
                        <a:latin typeface="Calibri"/>
                        <a:ea typeface="Calibri"/>
                        <a:cs typeface="Times New Roman"/>
                      </a:endParaRPr>
                    </a:p>
                  </a:txBody>
                  <a:tcPr marL="68580" marR="68580" marT="0" marB="0"/>
                </a:tc>
                <a:tc>
                  <a:txBody>
                    <a:bodyPr/>
                    <a:lstStyle/>
                    <a:p>
                      <a:pPr algn="ctr">
                        <a:lnSpc>
                          <a:spcPct val="115000"/>
                        </a:lnSpc>
                        <a:spcAft>
                          <a:spcPts val="0"/>
                        </a:spcAft>
                      </a:pPr>
                      <a:r>
                        <a:rPr lang="el-GR" sz="1700"/>
                        <a:t>Συζητήσεις με συμμαθητές</a:t>
                      </a:r>
                      <a:endParaRPr lang="el-GR" sz="1700">
                        <a:latin typeface="Calibri"/>
                        <a:ea typeface="Calibri"/>
                        <a:cs typeface="Times New Roman"/>
                      </a:endParaRPr>
                    </a:p>
                  </a:txBody>
                  <a:tcPr marL="68580" marR="68580" marT="0" marB="0"/>
                </a:tc>
              </a:tr>
              <a:tr h="775523">
                <a:tc>
                  <a:txBody>
                    <a:bodyPr/>
                    <a:lstStyle/>
                    <a:p>
                      <a:pPr algn="ctr">
                        <a:lnSpc>
                          <a:spcPct val="115000"/>
                        </a:lnSpc>
                        <a:spcAft>
                          <a:spcPts val="0"/>
                        </a:spcAft>
                      </a:pPr>
                      <a:r>
                        <a:rPr lang="el-GR" sz="1700" dirty="0"/>
                        <a:t>Εξέταση δυνατότητας πραγματοποίησης της μελέτης</a:t>
                      </a:r>
                      <a:endParaRPr lang="el-GR" sz="1700" dirty="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Διαθεσιμότητα πληροφοριών</a:t>
                      </a:r>
                    </a:p>
                    <a:p>
                      <a:pPr algn="ctr">
                        <a:lnSpc>
                          <a:spcPct val="115000"/>
                        </a:lnSpc>
                        <a:spcAft>
                          <a:spcPts val="0"/>
                        </a:spcAft>
                      </a:pPr>
                      <a:r>
                        <a:rPr lang="el-GR" sz="1700" dirty="0"/>
                        <a:t>Απαιτήσεις σε μηχανικό εξοπλισμό </a:t>
                      </a:r>
                    </a:p>
                    <a:p>
                      <a:pPr algn="ctr">
                        <a:lnSpc>
                          <a:spcPct val="115000"/>
                        </a:lnSpc>
                        <a:spcAft>
                          <a:spcPts val="0"/>
                        </a:spcAft>
                      </a:pPr>
                      <a:r>
                        <a:rPr lang="el-GR" sz="1700" dirty="0"/>
                        <a:t>Απαιτήσεις σε υλικά</a:t>
                      </a:r>
                      <a:endParaRPr lang="el-GR" sz="1700" dirty="0">
                        <a:latin typeface="Calibri"/>
                        <a:ea typeface="Calibri"/>
                        <a:cs typeface="Times New Roman"/>
                      </a:endParaRPr>
                    </a:p>
                  </a:txBody>
                  <a:tcPr marL="68580" marR="68580" marT="0" marB="0"/>
                </a:tc>
              </a:tr>
              <a:tr h="258508">
                <a:tc>
                  <a:txBody>
                    <a:bodyPr/>
                    <a:lstStyle/>
                    <a:p>
                      <a:pPr algn="ctr">
                        <a:lnSpc>
                          <a:spcPct val="115000"/>
                        </a:lnSpc>
                        <a:spcAft>
                          <a:spcPts val="0"/>
                        </a:spcAft>
                      </a:pPr>
                      <a:r>
                        <a:rPr lang="el-GR" sz="1700" dirty="0"/>
                        <a:t>Συγκέντρωση πληροφοριών</a:t>
                      </a:r>
                      <a:endParaRPr lang="el-GR" sz="1700" dirty="0">
                        <a:latin typeface="Calibri"/>
                        <a:ea typeface="Calibri"/>
                        <a:cs typeface="Times New Roman"/>
                      </a:endParaRPr>
                    </a:p>
                  </a:txBody>
                  <a:tcPr marL="68580" marR="68580" marT="0" marB="0"/>
                </a:tc>
                <a:tc>
                  <a:txBody>
                    <a:bodyPr/>
                    <a:lstStyle/>
                    <a:p>
                      <a:pPr algn="ctr">
                        <a:lnSpc>
                          <a:spcPct val="115000"/>
                        </a:lnSpc>
                        <a:spcAft>
                          <a:spcPts val="0"/>
                        </a:spcAft>
                      </a:pPr>
                      <a:r>
                        <a:rPr lang="el-GR" sz="1700"/>
                        <a:t>Βιβλιογραφία</a:t>
                      </a:r>
                      <a:endParaRPr lang="el-GR" sz="1700">
                        <a:latin typeface="Calibri"/>
                        <a:ea typeface="Calibri"/>
                        <a:cs typeface="Times New Roman"/>
                      </a:endParaRPr>
                    </a:p>
                  </a:txBody>
                  <a:tcPr marL="68580" marR="68580" marT="0" marB="0"/>
                </a:tc>
              </a:tr>
              <a:tr h="1551045">
                <a:tc>
                  <a:txBody>
                    <a:bodyPr/>
                    <a:lstStyle/>
                    <a:p>
                      <a:pPr>
                        <a:lnSpc>
                          <a:spcPct val="115000"/>
                        </a:lnSpc>
                        <a:spcAft>
                          <a:spcPts val="0"/>
                        </a:spcAft>
                      </a:pPr>
                      <a:endParaRPr lang="el-GR" sz="1700" dirty="0"/>
                    </a:p>
                    <a:p>
                      <a:pPr algn="ctr">
                        <a:lnSpc>
                          <a:spcPct val="115000"/>
                        </a:lnSpc>
                        <a:spcAft>
                          <a:spcPts val="0"/>
                        </a:spcAft>
                      </a:pPr>
                      <a:r>
                        <a:rPr lang="el-GR" sz="1700" dirty="0"/>
                        <a:t>  </a:t>
                      </a:r>
                      <a:endParaRPr lang="el-GR" sz="1700" dirty="0" smtClean="0"/>
                    </a:p>
                    <a:p>
                      <a:pPr algn="ctr">
                        <a:lnSpc>
                          <a:spcPct val="115000"/>
                        </a:lnSpc>
                        <a:spcAft>
                          <a:spcPts val="0"/>
                        </a:spcAft>
                      </a:pPr>
                      <a:r>
                        <a:rPr lang="el-GR" sz="1700" dirty="0" smtClean="0"/>
                        <a:t> </a:t>
                      </a:r>
                      <a:r>
                        <a:rPr lang="el-GR" sz="1700" dirty="0"/>
                        <a:t>Οργάνωση της έρευνας</a:t>
                      </a:r>
                      <a:endParaRPr lang="el-GR" sz="1700" dirty="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Σκοπός</a:t>
                      </a:r>
                    </a:p>
                    <a:p>
                      <a:pPr algn="ctr">
                        <a:lnSpc>
                          <a:spcPct val="115000"/>
                        </a:lnSpc>
                        <a:spcAft>
                          <a:spcPts val="0"/>
                        </a:spcAft>
                      </a:pPr>
                      <a:r>
                        <a:rPr lang="el-GR" sz="1700" dirty="0"/>
                        <a:t>Κοινωνικές ανάγκες που θα εξυπηρετηθούν</a:t>
                      </a:r>
                    </a:p>
                    <a:p>
                      <a:pPr algn="ctr">
                        <a:lnSpc>
                          <a:spcPct val="115000"/>
                        </a:lnSpc>
                        <a:spcAft>
                          <a:spcPts val="0"/>
                        </a:spcAft>
                      </a:pPr>
                      <a:r>
                        <a:rPr lang="el-GR" sz="1700" dirty="0"/>
                        <a:t>Περιορισμοί</a:t>
                      </a:r>
                    </a:p>
                    <a:p>
                      <a:pPr algn="ctr">
                        <a:lnSpc>
                          <a:spcPct val="115000"/>
                        </a:lnSpc>
                        <a:spcAft>
                          <a:spcPts val="0"/>
                        </a:spcAft>
                      </a:pPr>
                      <a:r>
                        <a:rPr lang="el-GR" sz="1700" dirty="0"/>
                        <a:t>Υπόθεση</a:t>
                      </a:r>
                    </a:p>
                    <a:p>
                      <a:pPr algn="ctr">
                        <a:lnSpc>
                          <a:spcPct val="115000"/>
                        </a:lnSpc>
                        <a:spcAft>
                          <a:spcPts val="0"/>
                        </a:spcAft>
                      </a:pPr>
                      <a:r>
                        <a:rPr lang="el-GR" sz="1700" dirty="0"/>
                        <a:t>Διαδικασία κλπ.</a:t>
                      </a:r>
                      <a:endParaRPr lang="el-GR" sz="1700" dirty="0">
                        <a:latin typeface="Calibri"/>
                        <a:ea typeface="Calibri"/>
                        <a:cs typeface="Times New Roman"/>
                      </a:endParaRPr>
                    </a:p>
                  </a:txBody>
                  <a:tcPr marL="68580" marR="68580" marT="0" marB="0"/>
                </a:tc>
              </a:tr>
              <a:tr h="517015">
                <a:tc>
                  <a:txBody>
                    <a:bodyPr/>
                    <a:lstStyle/>
                    <a:p>
                      <a:pPr algn="ctr">
                        <a:lnSpc>
                          <a:spcPct val="115000"/>
                        </a:lnSpc>
                        <a:spcAft>
                          <a:spcPts val="0"/>
                        </a:spcAft>
                      </a:pPr>
                      <a:r>
                        <a:rPr lang="el-GR" sz="1700"/>
                        <a:t>Τελική έρευνα</a:t>
                      </a:r>
                      <a:endParaRPr lang="el-GR" sz="170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Φούρνος </a:t>
                      </a:r>
                    </a:p>
                    <a:p>
                      <a:pPr algn="ctr">
                        <a:lnSpc>
                          <a:spcPct val="115000"/>
                        </a:lnSpc>
                        <a:spcAft>
                          <a:spcPts val="0"/>
                        </a:spcAft>
                      </a:pPr>
                      <a:r>
                        <a:rPr lang="el-GR" sz="1700" dirty="0"/>
                        <a:t>1 δοκιμή </a:t>
                      </a:r>
                      <a:endParaRPr lang="el-GR" sz="1700" dirty="0">
                        <a:latin typeface="Calibri"/>
                        <a:ea typeface="Calibri"/>
                        <a:cs typeface="Times New Roman"/>
                      </a:endParaRPr>
                    </a:p>
                  </a:txBody>
                  <a:tcPr marL="68580" marR="68580" marT="0" marB="0"/>
                </a:tc>
              </a:tr>
              <a:tr h="258508">
                <a:tc>
                  <a:txBody>
                    <a:bodyPr/>
                    <a:lstStyle/>
                    <a:p>
                      <a:pPr algn="ctr">
                        <a:lnSpc>
                          <a:spcPct val="115000"/>
                        </a:lnSpc>
                        <a:spcAft>
                          <a:spcPts val="0"/>
                        </a:spcAft>
                      </a:pPr>
                      <a:r>
                        <a:rPr lang="el-GR" sz="1700"/>
                        <a:t>Συγκέντρωση αποτελεσμάτων</a:t>
                      </a:r>
                      <a:endParaRPr lang="el-GR" sz="170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Με χρονόμετρο</a:t>
                      </a:r>
                      <a:endParaRPr lang="el-GR" sz="1700" dirty="0">
                        <a:latin typeface="Calibri"/>
                        <a:ea typeface="Calibri"/>
                        <a:cs typeface="Times New Roman"/>
                      </a:endParaRPr>
                    </a:p>
                  </a:txBody>
                  <a:tcPr marL="68580" marR="68580" marT="0" marB="0"/>
                </a:tc>
              </a:tr>
              <a:tr h="258508">
                <a:tc>
                  <a:txBody>
                    <a:bodyPr/>
                    <a:lstStyle/>
                    <a:p>
                      <a:pPr algn="ctr">
                        <a:lnSpc>
                          <a:spcPct val="115000"/>
                        </a:lnSpc>
                        <a:spcAft>
                          <a:spcPts val="0"/>
                        </a:spcAft>
                      </a:pPr>
                      <a:r>
                        <a:rPr lang="el-GR" sz="1700"/>
                        <a:t>Ανάλυση αποτελεσμάτων</a:t>
                      </a:r>
                      <a:endParaRPr lang="el-GR" sz="170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Με γράφημα</a:t>
                      </a:r>
                      <a:endParaRPr lang="el-GR" sz="1700" dirty="0">
                        <a:latin typeface="Calibri"/>
                        <a:ea typeface="Calibri"/>
                        <a:cs typeface="Times New Roman"/>
                      </a:endParaRPr>
                    </a:p>
                  </a:txBody>
                  <a:tcPr marL="68580" marR="68580" marT="0" marB="0"/>
                </a:tc>
              </a:tr>
              <a:tr h="258508">
                <a:tc>
                  <a:txBody>
                    <a:bodyPr/>
                    <a:lstStyle/>
                    <a:p>
                      <a:pPr algn="ctr">
                        <a:lnSpc>
                          <a:spcPct val="115000"/>
                        </a:lnSpc>
                        <a:spcAft>
                          <a:spcPts val="0"/>
                        </a:spcAft>
                      </a:pPr>
                      <a:r>
                        <a:rPr lang="el-GR" sz="1700"/>
                        <a:t>Συμπεράσματα</a:t>
                      </a:r>
                      <a:endParaRPr lang="el-GR" sz="1700">
                        <a:latin typeface="Calibri"/>
                        <a:ea typeface="Calibri"/>
                        <a:cs typeface="Times New Roman"/>
                      </a:endParaRPr>
                    </a:p>
                  </a:txBody>
                  <a:tcPr marL="68580" marR="68580" marT="0" marB="0"/>
                </a:tc>
                <a:tc>
                  <a:txBody>
                    <a:bodyPr/>
                    <a:lstStyle/>
                    <a:p>
                      <a:pPr algn="ctr">
                        <a:lnSpc>
                          <a:spcPct val="115000"/>
                        </a:lnSpc>
                        <a:spcAft>
                          <a:spcPts val="0"/>
                        </a:spcAft>
                      </a:pPr>
                      <a:r>
                        <a:rPr lang="el-GR" sz="1700" dirty="0"/>
                        <a:t>Το τεφάλ ψήνει ταχύτερα τα </a:t>
                      </a:r>
                      <a:r>
                        <a:rPr lang="en-US" sz="1700" dirty="0"/>
                        <a:t>cookies</a:t>
                      </a:r>
                      <a:endParaRPr lang="el-GR" sz="1700" dirty="0">
                        <a:latin typeface="Calibri"/>
                        <a:ea typeface="Calibri"/>
                        <a:cs typeface="Times New Roman"/>
                      </a:endParaRPr>
                    </a:p>
                  </a:txBody>
                  <a:tcPr marL="68580" marR="68580" marT="0" marB="0"/>
                </a:tc>
              </a:tr>
              <a:tr h="517015">
                <a:tc>
                  <a:txBody>
                    <a:bodyPr/>
                    <a:lstStyle/>
                    <a:p>
                      <a:pPr algn="ctr">
                        <a:lnSpc>
                          <a:spcPct val="115000"/>
                        </a:lnSpc>
                        <a:spcAft>
                          <a:spcPts val="0"/>
                        </a:spcAft>
                      </a:pPr>
                      <a:r>
                        <a:rPr lang="el-GR" sz="1700"/>
                        <a:t>Προτάσεις για συμπληρωματική έρευνα στο μέλλον</a:t>
                      </a:r>
                      <a:endParaRPr lang="el-GR" sz="1700">
                        <a:latin typeface="Calibri"/>
                        <a:ea typeface="Calibri"/>
                        <a:cs typeface="Times New Roman"/>
                      </a:endParaRPr>
                    </a:p>
                  </a:txBody>
                  <a:tcPr marL="68580" marR="68580" marT="0" marB="0"/>
                </a:tc>
                <a:tc>
                  <a:txBody>
                    <a:bodyPr/>
                    <a:lstStyle/>
                    <a:p>
                      <a:pPr>
                        <a:lnSpc>
                          <a:spcPct val="115000"/>
                        </a:lnSpc>
                        <a:spcAft>
                          <a:spcPts val="0"/>
                        </a:spcAft>
                      </a:pPr>
                      <a:r>
                        <a:rPr lang="el-GR" sz="1700" dirty="0"/>
                        <a:t>Σε πόσο βαθμό επηρεάζει ο φούρνος την διάρκεια ψησίματος των </a:t>
                      </a:r>
                      <a:r>
                        <a:rPr lang="en-US" sz="1700" dirty="0"/>
                        <a:t>cookies</a:t>
                      </a:r>
                      <a:r>
                        <a:rPr lang="el-GR" sz="1700" dirty="0"/>
                        <a:t>.</a:t>
                      </a:r>
                      <a:endParaRPr lang="el-GR" sz="1700" dirty="0">
                        <a:latin typeface="Calibri"/>
                        <a:ea typeface="Calibri"/>
                        <a:cs typeface="Times New Roman"/>
                      </a:endParaRPr>
                    </a:p>
                  </a:txBody>
                  <a:tcPr marL="68580" marR="68580" marT="0" marB="0"/>
                </a:tc>
              </a:tr>
            </a:tbl>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ΕΚΤΕΛΕΣΗ ΚΑΙ ΦΩΤΟΓΡΑΦΙΕΣ ΠΕΙΡΑΜΑΤΟΣ</a:t>
            </a:r>
            <a:endParaRPr lang="el-GR" dirty="0"/>
          </a:p>
        </p:txBody>
      </p:sp>
      <p:sp>
        <p:nvSpPr>
          <p:cNvPr id="3" name="2 - Θέση περιεχομένου"/>
          <p:cNvSpPr>
            <a:spLocks noGrp="1"/>
          </p:cNvSpPr>
          <p:nvPr>
            <p:ph idx="1"/>
          </p:nvPr>
        </p:nvSpPr>
        <p:spPr>
          <a:xfrm>
            <a:off x="457200" y="1600200"/>
            <a:ext cx="8229600" cy="4781128"/>
          </a:xfrm>
        </p:spPr>
        <p:txBody>
          <a:bodyPr>
            <a:normAutofit fontScale="92500" lnSpcReduction="20000"/>
          </a:bodyPr>
          <a:lstStyle/>
          <a:p>
            <a:pPr>
              <a:buNone/>
            </a:pPr>
            <a:r>
              <a:rPr lang="el-GR" dirty="0" smtClean="0"/>
              <a:t>   </a:t>
            </a:r>
          </a:p>
          <a:p>
            <a:pPr>
              <a:buNone/>
            </a:pPr>
            <a:r>
              <a:rPr lang="el-GR" dirty="0" smtClean="0"/>
              <a:t>     Αρχικά βρήκαμε μία συνταγή για </a:t>
            </a:r>
            <a:r>
              <a:rPr lang="en-US" dirty="0" smtClean="0"/>
              <a:t>cookies</a:t>
            </a:r>
            <a:r>
              <a:rPr lang="el-GR" dirty="0" smtClean="0"/>
              <a:t> από το διαδίκτυο. Έπειτα αφού ακολουθήσαμε την συνταγή και φτιάξαμε την ζύμη πήραμε τα 3 είδη ταψιών. Βάλαμε αντικολλητικό χαρτί στα ταψιά και αφού φορέσαμε γάντια, αρχίσαμε να πλάθουμε τα </a:t>
            </a:r>
            <a:r>
              <a:rPr lang="en-US" dirty="0" smtClean="0"/>
              <a:t>cookies</a:t>
            </a:r>
            <a:r>
              <a:rPr lang="el-GR" dirty="0" smtClean="0"/>
              <a:t> και να τοποθετούμε ίσο αριθμό στο κάθε ταψί. Ύστερα στον ήδη προθερμασμένο φούρνο βάλαμε με την σειρά τα ταψιά ενώ ταυτόχρονα χρονομετρούσαμε την διάρκεια ψησίματος.  </a:t>
            </a:r>
          </a:p>
          <a:p>
            <a:pPr>
              <a:buNone/>
            </a:pPr>
            <a:r>
              <a:rPr lang="el-GR" dirty="0" smtClean="0"/>
              <a:t> </a:t>
            </a:r>
          </a:p>
          <a:p>
            <a:endParaRPr lang="el-GR"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pic>
        <p:nvPicPr>
          <p:cNvPr id="15" name="14 - Θέση περιεχομένου" descr="20190223_160646.jpg"/>
          <p:cNvPicPr>
            <a:picLocks noGrp="1" noChangeAspect="1"/>
          </p:cNvPicPr>
          <p:nvPr>
            <p:ph sz="half" idx="1"/>
          </p:nvPr>
        </p:nvPicPr>
        <p:blipFill>
          <a:blip r:embed="rId2" cstate="print"/>
          <a:stretch>
            <a:fillRect/>
          </a:stretch>
        </p:blipFill>
        <p:spPr>
          <a:xfrm>
            <a:off x="3203848" y="2492896"/>
            <a:ext cx="3168584" cy="2376438"/>
          </a:xfrm>
        </p:spPr>
      </p:pic>
      <p:pic>
        <p:nvPicPr>
          <p:cNvPr id="16" name="15 - Θέση περιεχομένου" descr="IMG-c2501382d84b97f061097a552c4a85d7-V.jpg"/>
          <p:cNvPicPr>
            <a:picLocks noGrp="1" noChangeAspect="1"/>
          </p:cNvPicPr>
          <p:nvPr>
            <p:ph sz="half" idx="2"/>
          </p:nvPr>
        </p:nvPicPr>
        <p:blipFill>
          <a:blip r:embed="rId3" cstate="print"/>
          <a:stretch>
            <a:fillRect/>
          </a:stretch>
        </p:blipFill>
        <p:spPr>
          <a:xfrm>
            <a:off x="0" y="0"/>
            <a:ext cx="3238286" cy="4857418"/>
          </a:xfrm>
        </p:spPr>
      </p:pic>
      <p:pic>
        <p:nvPicPr>
          <p:cNvPr id="17" name="16 - Εικόνα" descr="IMG-ee84ad0d963a9549e8c310925b116cf3-V.jpg"/>
          <p:cNvPicPr>
            <a:picLocks noChangeAspect="1"/>
          </p:cNvPicPr>
          <p:nvPr/>
        </p:nvPicPr>
        <p:blipFill>
          <a:blip r:embed="rId4" cstate="print"/>
          <a:stretch>
            <a:fillRect/>
          </a:stretch>
        </p:blipFill>
        <p:spPr>
          <a:xfrm>
            <a:off x="3203848" y="0"/>
            <a:ext cx="3168352" cy="2592288"/>
          </a:xfrm>
          <a:prstGeom prst="rect">
            <a:avLst/>
          </a:prstGeom>
        </p:spPr>
      </p:pic>
      <p:pic>
        <p:nvPicPr>
          <p:cNvPr id="18" name="17 - Εικόνα" descr="IMG-9ef3e78252bfb2fc709979a762d2eb78-V.jpg"/>
          <p:cNvPicPr>
            <a:picLocks noChangeAspect="1"/>
          </p:cNvPicPr>
          <p:nvPr/>
        </p:nvPicPr>
        <p:blipFill>
          <a:blip r:embed="rId5" cstate="print"/>
          <a:stretch>
            <a:fillRect/>
          </a:stretch>
        </p:blipFill>
        <p:spPr>
          <a:xfrm>
            <a:off x="0" y="4869160"/>
            <a:ext cx="3203847" cy="1988840"/>
          </a:xfrm>
          <a:prstGeom prst="rect">
            <a:avLst/>
          </a:prstGeom>
        </p:spPr>
      </p:pic>
      <p:pic>
        <p:nvPicPr>
          <p:cNvPr id="19" name="18 - Εικόνα" descr="IMG-5ea297fb78f9165f8b78a6662b728a81-V.jpg"/>
          <p:cNvPicPr>
            <a:picLocks noChangeAspect="1"/>
          </p:cNvPicPr>
          <p:nvPr/>
        </p:nvPicPr>
        <p:blipFill>
          <a:blip r:embed="rId6" cstate="print"/>
          <a:stretch>
            <a:fillRect/>
          </a:stretch>
        </p:blipFill>
        <p:spPr>
          <a:xfrm>
            <a:off x="6372200" y="4869160"/>
            <a:ext cx="2771800" cy="1988840"/>
          </a:xfrm>
          <a:prstGeom prst="rect">
            <a:avLst/>
          </a:prstGeom>
        </p:spPr>
      </p:pic>
      <p:pic>
        <p:nvPicPr>
          <p:cNvPr id="20" name="19 - Εικόνα" descr="IMG-c531cc6aa549a16202a0013b32f6c368-V.jpg"/>
          <p:cNvPicPr>
            <a:picLocks noChangeAspect="1"/>
          </p:cNvPicPr>
          <p:nvPr/>
        </p:nvPicPr>
        <p:blipFill>
          <a:blip r:embed="rId7" cstate="print"/>
          <a:stretch>
            <a:fillRect/>
          </a:stretch>
        </p:blipFill>
        <p:spPr>
          <a:xfrm>
            <a:off x="6372200" y="0"/>
            <a:ext cx="2771800" cy="2564904"/>
          </a:xfrm>
          <a:prstGeom prst="rect">
            <a:avLst/>
          </a:prstGeom>
        </p:spPr>
      </p:pic>
      <p:pic>
        <p:nvPicPr>
          <p:cNvPr id="21" name="20 - Εικόνα" descr="IMG-43909c389feaf87da25a439b10f97c44-V.jpg"/>
          <p:cNvPicPr>
            <a:picLocks noChangeAspect="1"/>
          </p:cNvPicPr>
          <p:nvPr/>
        </p:nvPicPr>
        <p:blipFill>
          <a:blip r:embed="rId8" cstate="print"/>
          <a:stretch>
            <a:fillRect/>
          </a:stretch>
        </p:blipFill>
        <p:spPr>
          <a:xfrm>
            <a:off x="3203848" y="4859778"/>
            <a:ext cx="3168352" cy="1998222"/>
          </a:xfrm>
          <a:prstGeom prst="rect">
            <a:avLst/>
          </a:prstGeom>
        </p:spPr>
      </p:pic>
      <p:pic>
        <p:nvPicPr>
          <p:cNvPr id="22" name="21 - Εικόνα" descr="20190224_130414.jpg"/>
          <p:cNvPicPr>
            <a:picLocks noChangeAspect="1"/>
          </p:cNvPicPr>
          <p:nvPr/>
        </p:nvPicPr>
        <p:blipFill>
          <a:blip r:embed="rId9" cstate="print"/>
          <a:stretch>
            <a:fillRect/>
          </a:stretch>
        </p:blipFill>
        <p:spPr>
          <a:xfrm>
            <a:off x="6372200" y="2564904"/>
            <a:ext cx="2771800" cy="2276872"/>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ΚΑΤΑΛΟΓΟΣ ΥΛΙΚΩΝ –ΜΗΧΑΝΩΝ- ΕΡΓΑΛΕΙΩΝ ΠΕΙΡΑΜΑΤΟΣ ΚΑΙ ΕΚΤΙΜΗΣΗΣ ΚΟΣΤΟΥΣ ΤΗΣ ΕΡΕΥΝΑΣ</a:t>
            </a:r>
            <a:endParaRPr lang="el-GR" sz="3200" dirty="0"/>
          </a:p>
        </p:txBody>
      </p:sp>
      <p:sp>
        <p:nvSpPr>
          <p:cNvPr id="3" name="2 - Θέση περιεχομένου"/>
          <p:cNvSpPr>
            <a:spLocks noGrp="1"/>
          </p:cNvSpPr>
          <p:nvPr>
            <p:ph idx="1"/>
          </p:nvPr>
        </p:nvSpPr>
        <p:spPr/>
        <p:txBody>
          <a:bodyPr>
            <a:normAutofit/>
          </a:bodyPr>
          <a:lstStyle/>
          <a:p>
            <a:pPr>
              <a:buNone/>
            </a:pPr>
            <a:endParaRPr lang="el-GR" dirty="0" smtClean="0"/>
          </a:p>
          <a:p>
            <a:pPr lvl="0"/>
            <a:r>
              <a:rPr lang="el-GR" dirty="0" smtClean="0"/>
              <a:t>Τα υλικά της συνταγής</a:t>
            </a:r>
          </a:p>
          <a:p>
            <a:pPr lvl="0"/>
            <a:r>
              <a:rPr lang="el-GR" dirty="0" smtClean="0"/>
              <a:t>Μίξερ</a:t>
            </a:r>
          </a:p>
          <a:p>
            <a:pPr lvl="0"/>
            <a:r>
              <a:rPr lang="el-GR" dirty="0" smtClean="0"/>
              <a:t>Φούρνος(στους 180</a:t>
            </a:r>
            <a:r>
              <a:rPr lang="el-GR" baseline="30000" dirty="0" smtClean="0"/>
              <a:t>ο</a:t>
            </a:r>
            <a:r>
              <a:rPr lang="el-GR" dirty="0" smtClean="0"/>
              <a:t>)</a:t>
            </a:r>
          </a:p>
          <a:p>
            <a:pPr lvl="0"/>
            <a:r>
              <a:rPr lang="el-GR" dirty="0" smtClean="0"/>
              <a:t>Ταψιά(τεφάλ, γυάλινο, πήλινο)</a:t>
            </a:r>
          </a:p>
          <a:p>
            <a:pPr lvl="0"/>
            <a:r>
              <a:rPr lang="el-GR" dirty="0" smtClean="0"/>
              <a:t>Χρονόμετρο</a:t>
            </a:r>
          </a:p>
          <a:p>
            <a:pPr>
              <a:buNone/>
            </a:pPr>
            <a:r>
              <a:rPr lang="el-GR" dirty="0" smtClean="0"/>
              <a:t>Κόστος έρευνας: 3 Ευρώ και 10 Λεπτά</a:t>
            </a:r>
          </a:p>
          <a:p>
            <a:endParaRPr lang="el-GR" dirty="0"/>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
            </a:r>
            <a:br>
              <a:rPr lang="el-GR" sz="3600" dirty="0" smtClean="0"/>
            </a:br>
            <a:r>
              <a:rPr lang="el-GR" sz="3600" dirty="0" smtClean="0"/>
              <a:t> ΠΑΡΟΥΣΙΑΣΗ ΔΕΔΟΜΕΝΩΝ-ΜΕΤΡΗΣΕΩΝ </a:t>
            </a:r>
            <a:br>
              <a:rPr lang="el-GR" sz="3600" dirty="0" smtClean="0"/>
            </a:br>
            <a:endParaRPr lang="el-GR" sz="3600" dirty="0"/>
          </a:p>
        </p:txBody>
      </p:sp>
      <p:graphicFrame>
        <p:nvGraphicFramePr>
          <p:cNvPr id="4" name="3 - Θέση περιεχομένου"/>
          <p:cNvGraphicFramePr>
            <a:graphicFrameLocks noGrp="1"/>
          </p:cNvGraphicFramePr>
          <p:nvPr>
            <p:ph idx="1"/>
          </p:nvPr>
        </p:nvGraphicFramePr>
        <p:xfrm>
          <a:off x="457200" y="1600200"/>
          <a:ext cx="8229600" cy="3340968"/>
        </p:xfrm>
        <a:graphic>
          <a:graphicData uri="http://schemas.openxmlformats.org/drawingml/2006/table">
            <a:tbl>
              <a:tblPr firstRow="1" bandRow="1">
                <a:tableStyleId>{5C22544A-7EE6-4342-B048-85BDC9FD1C3A}</a:tableStyleId>
              </a:tblPr>
              <a:tblGrid>
                <a:gridCol w="4114800"/>
                <a:gridCol w="4114800"/>
              </a:tblGrid>
              <a:tr h="835242">
                <a:tc>
                  <a:txBody>
                    <a:bodyPr/>
                    <a:lstStyle/>
                    <a:p>
                      <a:pPr algn="ctr">
                        <a:lnSpc>
                          <a:spcPct val="115000"/>
                        </a:lnSpc>
                        <a:spcAft>
                          <a:spcPts val="0"/>
                        </a:spcAft>
                      </a:pPr>
                      <a:r>
                        <a:rPr lang="el-GR" sz="1800" b="1" dirty="0">
                          <a:latin typeface="Calibri"/>
                          <a:ea typeface="Calibri"/>
                          <a:cs typeface="Times New Roman"/>
                        </a:rPr>
                        <a:t>ΕΙΔΟΣ ΤΑΨΙΟΥ</a:t>
                      </a:r>
                      <a:endParaRPr lang="el-GR" sz="1100" dirty="0">
                        <a:latin typeface="Calibri"/>
                        <a:ea typeface="Calibri"/>
                        <a:cs typeface="Times New Roman"/>
                      </a:endParaRPr>
                    </a:p>
                  </a:txBody>
                  <a:tcPr marL="68580" marR="68580" marT="0" marB="0"/>
                </a:tc>
                <a:tc>
                  <a:txBody>
                    <a:bodyPr/>
                    <a:lstStyle/>
                    <a:p>
                      <a:pPr algn="ctr">
                        <a:lnSpc>
                          <a:spcPct val="115000"/>
                        </a:lnSpc>
                        <a:spcAft>
                          <a:spcPts val="0"/>
                        </a:spcAft>
                      </a:pPr>
                      <a:r>
                        <a:rPr lang="el-GR" sz="1800" b="1">
                          <a:latin typeface="Calibri"/>
                          <a:ea typeface="Calibri"/>
                          <a:cs typeface="Times New Roman"/>
                        </a:rPr>
                        <a:t>ΧΡΟΝΟΣ ΨΗΣΙΜΑΤΟΣ</a:t>
                      </a:r>
                      <a:endParaRPr lang="el-GR" sz="1100">
                        <a:latin typeface="Calibri"/>
                        <a:ea typeface="Calibri"/>
                        <a:cs typeface="Times New Roman"/>
                      </a:endParaRPr>
                    </a:p>
                  </a:txBody>
                  <a:tcPr marL="68580" marR="68580" marT="0" marB="0"/>
                </a:tc>
              </a:tr>
              <a:tr h="835242">
                <a:tc>
                  <a:txBody>
                    <a:bodyPr/>
                    <a:lstStyle/>
                    <a:p>
                      <a:pPr>
                        <a:lnSpc>
                          <a:spcPct val="115000"/>
                        </a:lnSpc>
                        <a:spcAft>
                          <a:spcPts val="0"/>
                        </a:spcAft>
                      </a:pPr>
                      <a:r>
                        <a:rPr lang="el-GR" sz="1800">
                          <a:latin typeface="Calibri"/>
                          <a:ea typeface="Calibri"/>
                          <a:cs typeface="Times New Roman"/>
                        </a:rPr>
                        <a:t>Τεφάλ</a:t>
                      </a:r>
                      <a:endParaRPr lang="el-GR" sz="1100">
                        <a:latin typeface="Calibri"/>
                        <a:ea typeface="Calibri"/>
                        <a:cs typeface="Times New Roman"/>
                      </a:endParaRPr>
                    </a:p>
                  </a:txBody>
                  <a:tcPr marL="68580" marR="68580" marT="0" marB="0"/>
                </a:tc>
                <a:tc>
                  <a:txBody>
                    <a:bodyPr/>
                    <a:lstStyle/>
                    <a:p>
                      <a:pPr>
                        <a:lnSpc>
                          <a:spcPct val="115000"/>
                        </a:lnSpc>
                        <a:spcAft>
                          <a:spcPts val="0"/>
                        </a:spcAft>
                      </a:pPr>
                      <a:r>
                        <a:rPr lang="el-GR" sz="1800">
                          <a:latin typeface="Calibri"/>
                          <a:ea typeface="Calibri"/>
                          <a:cs typeface="Times New Roman"/>
                        </a:rPr>
                        <a:t>21:44:38 λεπτά</a:t>
                      </a:r>
                      <a:endParaRPr lang="el-GR" sz="1100">
                        <a:latin typeface="Calibri"/>
                        <a:ea typeface="Calibri"/>
                        <a:cs typeface="Times New Roman"/>
                      </a:endParaRPr>
                    </a:p>
                  </a:txBody>
                  <a:tcPr marL="68580" marR="68580" marT="0" marB="0"/>
                </a:tc>
              </a:tr>
              <a:tr h="835242">
                <a:tc>
                  <a:txBody>
                    <a:bodyPr/>
                    <a:lstStyle/>
                    <a:p>
                      <a:pPr>
                        <a:lnSpc>
                          <a:spcPct val="115000"/>
                        </a:lnSpc>
                        <a:spcAft>
                          <a:spcPts val="0"/>
                        </a:spcAft>
                      </a:pPr>
                      <a:r>
                        <a:rPr lang="el-GR" sz="1800">
                          <a:latin typeface="Calibri"/>
                          <a:ea typeface="Calibri"/>
                          <a:cs typeface="Times New Roman"/>
                        </a:rPr>
                        <a:t>Γυάλινο</a:t>
                      </a:r>
                      <a:endParaRPr lang="el-GR" sz="1100">
                        <a:latin typeface="Calibri"/>
                        <a:ea typeface="Calibri"/>
                        <a:cs typeface="Times New Roman"/>
                      </a:endParaRPr>
                    </a:p>
                  </a:txBody>
                  <a:tcPr marL="68580" marR="68580" marT="0" marB="0"/>
                </a:tc>
                <a:tc>
                  <a:txBody>
                    <a:bodyPr/>
                    <a:lstStyle/>
                    <a:p>
                      <a:pPr>
                        <a:lnSpc>
                          <a:spcPct val="115000"/>
                        </a:lnSpc>
                        <a:spcAft>
                          <a:spcPts val="0"/>
                        </a:spcAft>
                      </a:pPr>
                      <a:r>
                        <a:rPr lang="el-GR" sz="1800">
                          <a:latin typeface="Calibri"/>
                          <a:ea typeface="Calibri"/>
                          <a:cs typeface="Times New Roman"/>
                        </a:rPr>
                        <a:t>27:26:57 λεπτά</a:t>
                      </a:r>
                      <a:endParaRPr lang="el-GR" sz="1100">
                        <a:latin typeface="Calibri"/>
                        <a:ea typeface="Calibri"/>
                        <a:cs typeface="Times New Roman"/>
                      </a:endParaRPr>
                    </a:p>
                  </a:txBody>
                  <a:tcPr marL="68580" marR="68580" marT="0" marB="0"/>
                </a:tc>
              </a:tr>
              <a:tr h="835242">
                <a:tc>
                  <a:txBody>
                    <a:bodyPr/>
                    <a:lstStyle/>
                    <a:p>
                      <a:pPr>
                        <a:lnSpc>
                          <a:spcPct val="115000"/>
                        </a:lnSpc>
                        <a:spcAft>
                          <a:spcPts val="0"/>
                        </a:spcAft>
                      </a:pPr>
                      <a:r>
                        <a:rPr lang="el-GR" sz="1800">
                          <a:latin typeface="Calibri"/>
                          <a:ea typeface="Calibri"/>
                          <a:cs typeface="Times New Roman"/>
                        </a:rPr>
                        <a:t>Πήλινο</a:t>
                      </a:r>
                      <a:endParaRPr lang="el-GR" sz="1100">
                        <a:latin typeface="Calibri"/>
                        <a:ea typeface="Calibri"/>
                        <a:cs typeface="Times New Roman"/>
                      </a:endParaRPr>
                    </a:p>
                  </a:txBody>
                  <a:tcPr marL="68580" marR="68580" marT="0" marB="0"/>
                </a:tc>
                <a:tc>
                  <a:txBody>
                    <a:bodyPr/>
                    <a:lstStyle/>
                    <a:p>
                      <a:pPr>
                        <a:lnSpc>
                          <a:spcPct val="115000"/>
                        </a:lnSpc>
                        <a:spcAft>
                          <a:spcPts val="0"/>
                        </a:spcAft>
                      </a:pPr>
                      <a:r>
                        <a:rPr lang="el-GR" sz="1800" dirty="0">
                          <a:latin typeface="Calibri"/>
                          <a:ea typeface="Calibri"/>
                          <a:cs typeface="Times New Roman"/>
                        </a:rPr>
                        <a:t>30:56:04 λεπτά</a:t>
                      </a:r>
                      <a:endParaRPr lang="el-GR" sz="1100" dirty="0">
                        <a:latin typeface="Calibri"/>
                        <a:ea typeface="Calibri"/>
                        <a:cs typeface="Times New Roman"/>
                      </a:endParaRPr>
                    </a:p>
                  </a:txBody>
                  <a:tcPr marL="68580" marR="68580" marT="0" marB="0"/>
                </a:tc>
              </a:tr>
            </a:tbl>
          </a:graphicData>
        </a:graphic>
      </p:graphicFrame>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 y="-6819474"/>
            <a:ext cx="9144000" cy="140961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ΠΕΡΙΕΧΟΜΕΝΑ</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ΠΡΟΛΟΓΟΣ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1</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ΧΡΟΝΟΔΙΑΓΡΑΜΜΑ ΕΡΓΑΣΙΩΝ</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2</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:ΘΕΩΡΗΤΙΚΟ ΜΕΡΟΣ ΕΡΕΥΝΑΣ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2α .Περιγραφή του προβλήματος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2β.Περιγραφή του σκοπού της έρευνας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2γ.Περιγραφή των κοινωνικών αναγκών που εξυπηρετεί η έρευνα</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2δ.Διαμόρφωση της υπόθεσης της έρευνας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2ε.Ανάλυση των παραμέτρων που θεωρήθηκαν ότι δεν επηρεάζουν τα αποτελέσματα της έρευνας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2στ.Περιγραφή των ορίων-περιορισμών της έρευνας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3</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:ΠΛΗΡΟΦΟΡΙΑΚΟ ΥΛΙΚΟ/ΕΝΝΟΙΕΣ-ΟΡΙΣΜΟΙ</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4</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:ΕΡΕΥΝΗΤΙΚΟ ΚΑΙ ΠΕΙΡΑΜΑΤΙΚΟ ΜΕΡΟΣ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4α.Σχεδιασμός πειραματικής διάταξης-αιτιολόγηση</a:t>
            </a:r>
            <a:r>
              <a:rPr kumimoji="0" lang="el-GR" sz="1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επιλογών</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4β.Διάγραμμα διαδικασίας πειράματος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4γ.Εκτέλεση και φωτογραφίες του πειράματος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4δ.Κατάλογος υλικών-συσκευών-εργαλείων-μηχανών πειράματος και εκτίμησης κόστους της έρευνας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4ε.Παρουσίαση  δεδομένων-μετρήσεων</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4στ.Ανάλυση αποτελεσμάτων</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5</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:ΣΥΜΠΕΡΑΣΜΑΤΑ</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ΚΕΦΑΛΑΙΟ 6</a:t>
            </a:r>
            <a:r>
              <a:rPr kumimoji="0" lang="el-GR" sz="1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:ΠΡΟΤΑΣΕΙΣ ΓΙΑ ΣΥΜΠΛΗΩΜΑΤΙΚΗ ΕΡΕΥΝΑ ΣΤΟ ΜΕΛΛΟΝ ΑΠΟ ΑΛΛΟΥΣ ΕΡΕΥΝΗΤΕΣ</a:t>
            </a:r>
          </a:p>
          <a:p>
            <a:pPr marL="0" marR="0" lvl="0" indent="0" algn="l" defTabSz="914400" rtl="0" eaLnBrk="0" fontAlgn="base" latinLnBrk="0" hangingPunct="0">
              <a:lnSpc>
                <a:spcPct val="100000"/>
              </a:lnSpc>
              <a:spcBef>
                <a:spcPct val="0"/>
              </a:spcBef>
              <a:spcAft>
                <a:spcPct val="0"/>
              </a:spcAft>
              <a:buClrTx/>
              <a:buSzTx/>
              <a:buFontTx/>
              <a:buNone/>
              <a:tabLst/>
            </a:pPr>
            <a:r>
              <a:rPr lang="el-GR" dirty="0" smtClean="0">
                <a:latin typeface="Calibri" pitchFamily="34" charset="0"/>
                <a:cs typeface="Times New Roman" pitchFamily="18" charset="0"/>
              </a:rPr>
              <a:t>ΚΕΦΑΛΑΙΟ 7</a:t>
            </a:r>
            <a:r>
              <a:rPr lang="el-GR" baseline="30000" dirty="0" smtClean="0">
                <a:latin typeface="Calibri" pitchFamily="34" charset="0"/>
                <a:cs typeface="Times New Roman" pitchFamily="18" charset="0"/>
              </a:rPr>
              <a:t>Ο</a:t>
            </a:r>
            <a:r>
              <a:rPr lang="el-GR" dirty="0" smtClean="0">
                <a:latin typeface="Calibri" pitchFamily="34" charset="0"/>
                <a:cs typeface="Times New Roman" pitchFamily="18" charset="0"/>
              </a:rPr>
              <a:t> : ΑΥΤΟΑΞΙΟΛΟΓΗΣΗ</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ΒΙΒΛΙΟΓΡΑΦΙΑ</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ΑΝΑΛΥΣΗ ΑΠΟΤΕΛΕΣΜΑΤΩΝ</a:t>
            </a:r>
            <a:endParaRPr lang="el-GR" dirty="0"/>
          </a:p>
        </p:txBody>
      </p:sp>
      <p:graphicFrame>
        <p:nvGraphicFramePr>
          <p:cNvPr id="6" name="5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ΣΥΜΠΕΡΑΣΜΑΤΑ</a:t>
            </a:r>
            <a:endParaRPr lang="el-GR" dirty="0">
              <a:solidFill>
                <a:srgbClr val="FF0000"/>
              </a:solidFill>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rgbClr val="FF0000"/>
                </a:solidFill>
              </a:rPr>
              <a:t>Η αρχική μας υπόθεση επαληθεύτηκε. Δηλαδή τα </a:t>
            </a:r>
            <a:r>
              <a:rPr lang="en-US" dirty="0" smtClean="0">
                <a:solidFill>
                  <a:srgbClr val="FF0000"/>
                </a:solidFill>
              </a:rPr>
              <a:t>cookies </a:t>
            </a:r>
            <a:r>
              <a:rPr lang="el-GR" dirty="0" smtClean="0">
                <a:solidFill>
                  <a:srgbClr val="FF0000"/>
                </a:solidFill>
              </a:rPr>
              <a:t>ψήθηκαν ταχύτερα στο τεφάλ ταψί, από ότι στο γυάλινο και στο πήλινο.</a:t>
            </a:r>
          </a:p>
          <a:p>
            <a:r>
              <a:rPr lang="el-GR" dirty="0" smtClean="0">
                <a:solidFill>
                  <a:srgbClr val="FF0000"/>
                </a:solidFill>
              </a:rPr>
              <a:t>Ειδικότερα: Στο τεφάλ τα </a:t>
            </a:r>
            <a:r>
              <a:rPr lang="en-US" dirty="0" smtClean="0">
                <a:solidFill>
                  <a:srgbClr val="FF0000"/>
                </a:solidFill>
              </a:rPr>
              <a:t>cookies </a:t>
            </a:r>
            <a:r>
              <a:rPr lang="el-GR" dirty="0" smtClean="0">
                <a:solidFill>
                  <a:srgbClr val="FF0000"/>
                </a:solidFill>
              </a:rPr>
              <a:t>ψήθηκαν σε χρονικό διάστημα 21:44:38 λεπτών. Στο γυάλινο ψήθηκαν σε 27:26:57 λεπτά. Ενώ στο πήλινο ψήθηκαν σε 30:56:04 λεπτά.</a:t>
            </a:r>
          </a:p>
          <a:p>
            <a:r>
              <a:rPr lang="el-GR" dirty="0" smtClean="0">
                <a:solidFill>
                  <a:srgbClr val="FF0000"/>
                </a:solidFill>
              </a:rPr>
              <a:t>Τέλος στο ερώτημα μας αν συμφέρει να παρασκευάζουμε δικά μας </a:t>
            </a:r>
            <a:r>
              <a:rPr lang="en-US" dirty="0" smtClean="0">
                <a:solidFill>
                  <a:srgbClr val="FF0000"/>
                </a:solidFill>
              </a:rPr>
              <a:t>cookies </a:t>
            </a:r>
            <a:r>
              <a:rPr lang="el-GR" dirty="0" smtClean="0">
                <a:solidFill>
                  <a:srgbClr val="FF0000"/>
                </a:solidFill>
              </a:rPr>
              <a:t>η απάντηση είναι καταφατική. Αυτό γιατί αποδείχθηκε ότι όχι μόνο το κόστος παρασκευής είναι ελάχιστο αλλά επίσης τα σπιτικά </a:t>
            </a:r>
            <a:r>
              <a:rPr lang="en-US" dirty="0" smtClean="0">
                <a:solidFill>
                  <a:srgbClr val="FF0000"/>
                </a:solidFill>
              </a:rPr>
              <a:t>cookies</a:t>
            </a:r>
            <a:r>
              <a:rPr lang="el-GR" dirty="0" smtClean="0">
                <a:solidFill>
                  <a:srgbClr val="FF0000"/>
                </a:solidFill>
              </a:rPr>
              <a:t> είναι και πιο γευστικά και υγιεινά.</a:t>
            </a:r>
          </a:p>
          <a:p>
            <a:endParaRPr lang="el-GR"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oAutofit/>
          </a:bodyPr>
          <a:lstStyle/>
          <a:p>
            <a:r>
              <a:rPr lang="el-GR" sz="3200" dirty="0" smtClean="0"/>
              <a:t/>
            </a:r>
            <a:br>
              <a:rPr lang="el-GR" sz="3200" dirty="0" smtClean="0"/>
            </a:br>
            <a:r>
              <a:rPr lang="el-GR" sz="3200" dirty="0" smtClean="0"/>
              <a:t>ΠΡΟΤΑΣΕΙΣ ΓΙΑ ΣΥΜΠΛΗΡΩΜΑΤΙΚΗ ΕΡΕΥΝΑ ΣΤΟ ΜΕΛΛΟΝ ΑΠΟ ΑΛΛΟΥΣ ΕΡΕΥΝΗΤΕΣ</a:t>
            </a:r>
            <a:br>
              <a:rPr lang="el-GR" sz="3200" dirty="0" smtClean="0"/>
            </a:br>
            <a:endParaRPr lang="el-GR" sz="3200" dirty="0"/>
          </a:p>
        </p:txBody>
      </p:sp>
      <p:sp>
        <p:nvSpPr>
          <p:cNvPr id="3" name="2 - Θέση περιεχομένου"/>
          <p:cNvSpPr>
            <a:spLocks noGrp="1"/>
          </p:cNvSpPr>
          <p:nvPr>
            <p:ph idx="1"/>
          </p:nvPr>
        </p:nvSpPr>
        <p:spPr/>
        <p:txBody>
          <a:bodyPr/>
          <a:lstStyle/>
          <a:p>
            <a:pPr lvl="0"/>
            <a:r>
              <a:rPr lang="el-GR" dirty="0" smtClean="0"/>
              <a:t>Σε πόσο βαθμό επηρεάζει ο φούρνος την διάρκεια ψησίματος των </a:t>
            </a:r>
            <a:r>
              <a:rPr lang="en-US" dirty="0" smtClean="0"/>
              <a:t>cookies</a:t>
            </a:r>
            <a:r>
              <a:rPr lang="el-GR" dirty="0" smtClean="0"/>
              <a:t>.</a:t>
            </a:r>
          </a:p>
          <a:p>
            <a:pPr>
              <a:buNone/>
            </a:pPr>
            <a:r>
              <a:rPr lang="el-GR" dirty="0" smtClean="0"/>
              <a:t/>
            </a:r>
            <a:br>
              <a:rPr lang="el-GR" dirty="0" smtClean="0"/>
            </a:br>
            <a:r>
              <a:rPr lang="el-GR" dirty="0" smtClean="0"/>
              <a:t> </a:t>
            </a:r>
          </a:p>
          <a:p>
            <a:endParaRPr lang="el-GR" dirty="0"/>
          </a:p>
        </p:txBody>
      </p:sp>
      <p:pic>
        <p:nvPicPr>
          <p:cNvPr id="4" name="3 - Εικόνα" descr="αρχείο λήψης (2).jpg"/>
          <p:cNvPicPr>
            <a:picLocks noChangeAspect="1"/>
          </p:cNvPicPr>
          <p:nvPr/>
        </p:nvPicPr>
        <p:blipFill>
          <a:blip r:embed="rId2" cstate="print"/>
          <a:stretch>
            <a:fillRect/>
          </a:stretch>
        </p:blipFill>
        <p:spPr>
          <a:xfrm>
            <a:off x="1547664" y="3789040"/>
            <a:ext cx="2143125" cy="2143125"/>
          </a:xfrm>
          <a:prstGeom prst="rect">
            <a:avLst/>
          </a:prstGeom>
        </p:spPr>
      </p:pic>
      <p:pic>
        <p:nvPicPr>
          <p:cNvPr id="6" name="4 - Θέση περιεχομένου" descr="αρχείο λήψης.jpg"/>
          <p:cNvPicPr>
            <a:picLocks noChangeAspect="1"/>
          </p:cNvPicPr>
          <p:nvPr/>
        </p:nvPicPr>
        <p:blipFill>
          <a:blip r:embed="rId3" cstate="print"/>
          <a:stretch>
            <a:fillRect/>
          </a:stretch>
        </p:blipFill>
        <p:spPr>
          <a:xfrm>
            <a:off x="4860032" y="3933056"/>
            <a:ext cx="3397701" cy="1786533"/>
          </a:xfrm>
          <a:prstGeom prst="rect">
            <a:avLst/>
          </a:prstGeom>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ΑΥΤΟΑΞΙΟΛΟΓΗΣΗ</a:t>
            </a:r>
            <a:endParaRPr lang="el-GR" dirty="0"/>
          </a:p>
        </p:txBody>
      </p:sp>
      <p:sp>
        <p:nvSpPr>
          <p:cNvPr id="3" name="2 - Θέση περιεχομένου"/>
          <p:cNvSpPr>
            <a:spLocks noGrp="1"/>
          </p:cNvSpPr>
          <p:nvPr>
            <p:ph idx="1"/>
          </p:nvPr>
        </p:nvSpPr>
        <p:spPr/>
        <p:txBody>
          <a:bodyPr/>
          <a:lstStyle/>
          <a:p>
            <a:pPr>
              <a:buNone/>
            </a:pPr>
            <a:r>
              <a:rPr lang="el-GR" dirty="0" smtClean="0"/>
              <a:t>    Υπήρχε ομαδικό πνεύμα μεταξύ μας, συνεργαστήκαμε αρκετά καλά και όλοι δείξαμε τον καλύτερό μας εαυτό.  Η εργασία χωρίστηκε σε κομμάτια ώστε όλοι να συνεισφέρουμε και τελικά το αποτέλεσμα ήταν ικανοποιητικό. Τέλος, κατά την διάρκεια της πειραματικής διαδικασίας υπήρχε συνεννόηση, προσπάθεια και εργατικότητα και από τα τέσσερα μέλη της ομάδας μας.</a:t>
            </a:r>
          </a:p>
          <a:p>
            <a:endParaRPr lang="el-GR"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ΒΙΒΛΙΟΓΡΑΦΙΑ</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n-US" sz="1400" dirty="0" smtClean="0">
                <a:hlinkClick r:id="rId2"/>
              </a:rPr>
              <a:t>https://www.google.com/url?sa=i&amp;source=images&amp;cd=&amp;cad=rja&amp;uact=8&amp;ved=2ahUKEwj425bog-bgAhVDCewKHbiUCNUQjRx6BAgBEAU&amp;url=https%3A%2F%2Fwww.e-exoplismos.gr%2Fproduct%2F34x23x5%2F&amp;psig=AOvVaw2b1lBe7rWXL-KSMEJRvKBU&amp;ust=1551704472956258</a:t>
            </a:r>
            <a:r>
              <a:rPr lang="el-GR" sz="1400" dirty="0" smtClean="0"/>
              <a:t> </a:t>
            </a:r>
          </a:p>
          <a:p>
            <a:r>
              <a:rPr lang="en-US" sz="1100" u="sng" dirty="0" smtClean="0">
                <a:hlinkClick r:id="rId3"/>
              </a:rPr>
              <a:t>C:\Users\user\Desktop\cookies.htm</a:t>
            </a:r>
            <a:endParaRPr lang="el-GR" sz="1100" dirty="0" smtClean="0"/>
          </a:p>
          <a:p>
            <a:r>
              <a:rPr lang="en-US" sz="1100" u="sng" dirty="0" smtClean="0">
                <a:hlinkClick r:id="rId4"/>
              </a:rPr>
              <a:t>https://el.wikipedia.org/wiki/%CE%9C%CF%80%CE%B9%CF%83%CE%BA%CF%8C%CF%84%CE%BF</a:t>
            </a:r>
            <a:endParaRPr lang="el-GR" sz="1100" dirty="0" smtClean="0"/>
          </a:p>
          <a:p>
            <a:r>
              <a:rPr lang="en-US" sz="1100" u="sng" dirty="0" smtClean="0">
                <a:hlinkClick r:id="rId5"/>
              </a:rPr>
              <a:t>https://el.wiktionary.org/wiki/%CF%84%CE%B1%CF%88%CE%AF</a:t>
            </a:r>
            <a:endParaRPr lang="el-GR" sz="1100" dirty="0" smtClean="0"/>
          </a:p>
          <a:p>
            <a:endParaRPr lang="el-GR" sz="1400" dirty="0" smtClean="0"/>
          </a:p>
          <a:p>
            <a:r>
              <a:rPr lang="en-US" sz="1400" dirty="0" smtClean="0"/>
              <a:t>https://www.google.com/url?sa=i&amp;source=images&amp;cd=&amp;cad=rja&amp;uact=8&amp;ved=2ahUKEwjQuceKhebgAhUCb1AKHfh5DCMQjRx6BAgBEAU&amp;url=https%3A%2F%2Fwww.praktiker.gr%2Fp%2Ftapsi-tefal-antikollitiko-parallilogrammo-42719&amp;psig=AOvVaw2b1lBe7rWXL-KSMEJRvKBU&amp;ust=1551704472956258</a:t>
            </a:r>
            <a:r>
              <a:rPr lang="el-GR" sz="1400" dirty="0" smtClean="0"/>
              <a:t> </a:t>
            </a:r>
          </a:p>
          <a:p>
            <a:endParaRPr lang="el-GR" sz="1400" dirty="0" smtClean="0"/>
          </a:p>
          <a:p>
            <a:r>
              <a:rPr lang="en-US" sz="1400" dirty="0" smtClean="0"/>
              <a:t>https://www.google.com/url?sa=i&amp;source=images&amp;cd=&amp;cad=rja&amp;uact=8&amp;ved=2ahUKEwjXs8XRh-bgAhVDZVAKHUVbBAIQjRx6BAgBEAU&amp;url=https%3A%2F%2Fwww.tilestwra.com%2Fsintagi-gia-pentanostima-afthentika-cookies-etima-se-12-lepta%2F&amp;psig=AOvVaw0qnpCwq2S32ixIBA9sU5pY&amp;ust=1551705512116878</a:t>
            </a:r>
            <a:endParaRPr lang="el-GR" sz="1400" dirty="0" smtClean="0"/>
          </a:p>
          <a:p>
            <a:r>
              <a:rPr lang="en-US" sz="1400" dirty="0" smtClean="0"/>
              <a:t>https://www.google.com/url?sa=i&amp;source=images&amp;cd=&amp;cad=rja&amp;uact=8&amp;ved=2ahUKEwiD26CXiebgAhUGsKQKHZ6mD_4QjRx6BAgBEAU&amp;url=https%3A%2F%2Fwww.daddy-cool.gr%2Fsintages%2Fidiki-diatrofi%2Fvegan%2Fta-nhstisima-cookies-ths-sofhs-poy-trelanan-to-diadiktio.html&amp;psig=AOvVaw0qnpCwq2S32ixIBA9sU5pY&amp;ust=1551705512116878</a:t>
            </a:r>
            <a:r>
              <a:rPr lang="el-GR" sz="1400" dirty="0" smtClean="0"/>
              <a:t>  </a:t>
            </a:r>
          </a:p>
          <a:p>
            <a:r>
              <a:rPr lang="en-US" sz="1400" dirty="0" smtClean="0"/>
              <a:t>https://www.google.com/url?sa=i&amp;source=images&amp;cd=&amp;cad=rja&amp;uact=8&amp;ved=2ahUKEwimofG_iebgAhWGDuwKHc2KAUgQjRx6BAgBEAU&amp;url=https%3A%2F%2Fwww.shop365.gr%2Fspiti%2Fmageirika-skeyh%2Ftacia%2Ftaci-zaxaroplastikhs-antikollhtiko-43x37-oruogonio-pal-40000878-prasino%2F&amp;psig=AOvVaw2ydYrhMnibPstXm0hu7_PD&amp;ust=1551706005690143</a:t>
            </a:r>
            <a:endParaRPr lang="el-GR" sz="1400" dirty="0" smtClean="0"/>
          </a:p>
          <a:p>
            <a:r>
              <a:rPr lang="en-US" sz="1400" dirty="0" smtClean="0"/>
              <a:t>https://www.google.com/imgres?imgurl=https%3A%2F%2Fwww.minervahorio.gr%2Fwp-content%2Fuploads%2F2013%2F03%2F%25CE%259C%25CF%2580%25CE%25B9%25CF%2583%25CE%25BA%25CF%258C%25CF%2584%25CE%25B1-%25CE%2592%25CE%25BF%25CF%2585%25CF%2584%25CF%258D%25CF%2581%25CE%25BF%25CF%2585_4601.jpg&amp;imgrefurl=https%3A%2F%2Fwww.minervahorio.gr%2Frecipe%2Fbiskota-voutirou%2F&amp;docid=x867XeQud8rudM&amp;tbnid=mrcd8KDYrHaK6M%3A&amp;vet=10ahUKEwis8uv7iubgAhWKA2MBHWV8BaQQMwhBKAEwAQ..</a:t>
            </a:r>
            <a:r>
              <a:rPr lang="en-US" sz="1400" dirty="0" err="1" smtClean="0"/>
              <a:t>i&amp;w</a:t>
            </a:r>
            <a:r>
              <a:rPr lang="en-US" sz="1400" dirty="0" smtClean="0"/>
              <a:t>=3000&amp;h=2008&amp;bih=524&amp;biw=1236&amp;q=%CE%B6%CF%85%CE%BC%CE%B7%20%CE%B3%CE%B9%CE%B1%20%CE%BC%CF%80%CE%B9%CF%83%CE%BA%CE%BF%CF%84%CE%B1%20%CE%B2%CE%BF%CF%85%CF%84%CF%85%CF%81%CE%BF%CF%85&amp;ved=0ahUKEwis8uv7iubgAhWKA2MBHWV8BaQQMwhBKAEwAQ&amp;iact=</a:t>
            </a:r>
            <a:r>
              <a:rPr lang="en-US" sz="1400" dirty="0" err="1" smtClean="0"/>
              <a:t>mrc&amp;uact</a:t>
            </a:r>
            <a:r>
              <a:rPr lang="en-US" sz="1400" dirty="0" smtClean="0"/>
              <a:t>=8</a:t>
            </a:r>
            <a:r>
              <a:rPr lang="el-GR" sz="1400" dirty="0" smtClean="0"/>
              <a:t> </a:t>
            </a:r>
          </a:p>
          <a:p>
            <a:r>
              <a:rPr lang="en-US" sz="1400" dirty="0" smtClean="0"/>
              <a:t>https://www.google.com/imgres?imgurl=https%3A%2F%2Fwww.whirlpool.eu%2Fdigitalassets%2FPicture%2Fweb1000x1000%2F857773801500_1000x1000_frontal.jpg&amp;imgrefurl=https%3A%2F%2Fwww.whirlpool.gr%2Fr%2Fsyskeyhes%2Fphohurnoi%2Fentoichizhomenos-elektrikhos-phohurnos-whirlpool-chrhoma-inox-aythomato-kathharisma-akp-738-ix%2F857773801500&amp;docid=HylUV2JvNrIeoM&amp;tbnid=pp4rWheBoNU7kM%3A&amp;vet=10ahUKEwjXh4myj-bgAhUTtnEKHekrBuwQMwhAKAAwAA..</a:t>
            </a:r>
            <a:r>
              <a:rPr lang="en-US" sz="1400" dirty="0" err="1" smtClean="0"/>
              <a:t>i&amp;w</a:t>
            </a:r>
            <a:r>
              <a:rPr lang="en-US" sz="1400" dirty="0" smtClean="0"/>
              <a:t>=1000&amp;h=1000&amp;bih=524&amp;biw=1236&amp;q=%CE%A6%CE%9F%CE%A5%CE%A1%CE%9D%CE%9F%CE%A3&amp;ved=0ahUKEwjXh4myj-bgAhUTtnEKHekrBuwQMwhAKAAwAA&amp;iact=</a:t>
            </a:r>
            <a:r>
              <a:rPr lang="en-US" sz="1400" dirty="0" err="1" smtClean="0">
                <a:hlinkClick r:id="rId6" action="ppaction://hlinkfile"/>
              </a:rPr>
              <a:t>mrc&amp;uact</a:t>
            </a:r>
            <a:r>
              <a:rPr lang="en-US" sz="1400" dirty="0" smtClean="0">
                <a:hlinkClick r:id="rId6" action="ppaction://hlinkfile"/>
              </a:rPr>
              <a:t>=8</a:t>
            </a:r>
            <a:endParaRPr lang="el-GR" sz="1400" dirty="0" smtClean="0"/>
          </a:p>
          <a:p>
            <a:r>
              <a:rPr lang="en-US" sz="1400" dirty="0" smtClean="0">
                <a:hlinkClick r:id="rId7"/>
              </a:rPr>
              <a:t>https://www.google.com/url?sa=i&amp;source=images&amp;cd=&amp;ved=2ahUKEwiJ4q6QkebgAhUBVhoKHcvqCgIQjRx6BAgBEAU&amp;url=https%3A%2F%2Fwww.bestprice.gr%2Fcat%2F6890%2Fpyrimaxa-skeyh.html&amp;psig=AOvVaw34HAgymEqOaKbhR1pZslPN&amp;ust=1551708056610468</a:t>
            </a:r>
            <a:r>
              <a:rPr lang="el-GR" sz="1400" dirty="0" smtClean="0"/>
              <a:t> </a:t>
            </a:r>
          </a:p>
          <a:p>
            <a:r>
              <a:rPr lang="en-US" sz="1400" dirty="0" smtClean="0"/>
              <a:t>https://www.google.com/url?sa=i&amp;source=images&amp;cd=&amp;ved=2ahUKEwig1qK0kebgAhVEKewKHX2WC3MQjRx6BAgBEAU&amp;url=https%3A%2F%2Fhomelandstores.gr%2F-skeui-mageirikis%2F764-%25CF%2580%25CF%2585%25CF%2581%25CE%25AF%25CE%25BC%25CE%25B1%25CF%2587%25CE%25BF-%25CF%2584%25CE%25B1%25CF%2588%25CE%25AF-%25CE%25BC%25CE%25B1%25CE%25BA%25CF%2581%25CF%258C%25CF%2583%25CF%2584%25CE%25B5%25CE%25BD%25CE%25BF.html&amp;psig=AOvVaw2</a:t>
            </a:r>
            <a:r>
              <a:rPr lang="en-US" sz="1400" dirty="0" smtClean="0">
                <a:hlinkClick r:id="rId8" action="ppaction://hlinkfile"/>
              </a:rPr>
              <a:t>UgkOfQlXw8IPOCt4coIpF&amp;ust=1551708133147237</a:t>
            </a:r>
            <a:r>
              <a:rPr lang="el-GR" sz="1400" dirty="0" smtClean="0"/>
              <a:t> </a:t>
            </a:r>
            <a:endParaRPr lang="el-GR" sz="1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188640"/>
            <a:ext cx="7772400" cy="1470025"/>
          </a:xfrm>
        </p:spPr>
        <p:txBody>
          <a:bodyPr/>
          <a:lstStyle/>
          <a:p>
            <a:r>
              <a:rPr lang="el-GR" dirty="0" smtClean="0"/>
              <a:t>ΠΡΟΛΟΓΟΣ</a:t>
            </a:r>
            <a:endParaRPr lang="el-GR" dirty="0"/>
          </a:p>
        </p:txBody>
      </p:sp>
      <p:sp>
        <p:nvSpPr>
          <p:cNvPr id="3" name="2 - Υπότιτλος"/>
          <p:cNvSpPr>
            <a:spLocks noGrp="1"/>
          </p:cNvSpPr>
          <p:nvPr>
            <p:ph type="subTitle" idx="1"/>
          </p:nvPr>
        </p:nvSpPr>
        <p:spPr>
          <a:xfrm>
            <a:off x="899592" y="2420888"/>
            <a:ext cx="7200800" cy="3528392"/>
          </a:xfrm>
        </p:spPr>
        <p:txBody>
          <a:bodyPr>
            <a:normAutofit fontScale="40000" lnSpcReduction="20000"/>
          </a:bodyPr>
          <a:lstStyle/>
          <a:p>
            <a:r>
              <a:rPr lang="el-GR" sz="9000" dirty="0" smtClean="0">
                <a:solidFill>
                  <a:schemeClr val="tx1"/>
                </a:solidFill>
              </a:rPr>
              <a:t>Υλοποιήσαμε μία πειραματική έρευνα, από την οποία βρήκαμε ποιο ταψί ψήνει ταχύτερα τα </a:t>
            </a:r>
            <a:r>
              <a:rPr lang="en-US" sz="9000" dirty="0" smtClean="0">
                <a:solidFill>
                  <a:schemeClr val="tx1"/>
                </a:solidFill>
              </a:rPr>
              <a:t>cookies</a:t>
            </a:r>
            <a:r>
              <a:rPr lang="el-GR" sz="9000" dirty="0" smtClean="0">
                <a:solidFill>
                  <a:schemeClr val="tx1"/>
                </a:solidFill>
              </a:rPr>
              <a:t>. Συμπεράναμε ότι το τεφάλ ψήνει τα </a:t>
            </a:r>
            <a:r>
              <a:rPr lang="en-US" sz="9000" dirty="0" smtClean="0">
                <a:solidFill>
                  <a:schemeClr val="tx1"/>
                </a:solidFill>
              </a:rPr>
              <a:t>cookies</a:t>
            </a:r>
            <a:r>
              <a:rPr lang="el-GR" sz="9000" dirty="0" smtClean="0">
                <a:solidFill>
                  <a:schemeClr val="tx1"/>
                </a:solidFill>
              </a:rPr>
              <a:t> ταχύτερα</a:t>
            </a:r>
            <a:r>
              <a:rPr lang="en-US" sz="9000" dirty="0" smtClean="0">
                <a:solidFill>
                  <a:schemeClr val="tx1"/>
                </a:solidFill>
              </a:rPr>
              <a:t> </a:t>
            </a:r>
            <a:r>
              <a:rPr lang="el-GR" sz="9000" dirty="0" smtClean="0">
                <a:solidFill>
                  <a:schemeClr val="tx1"/>
                </a:solidFill>
              </a:rPr>
              <a:t>από το γυάλινο και το πήλινο ταψί.</a:t>
            </a:r>
          </a:p>
          <a:p>
            <a:endParaRPr lang="el-G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ΧΡΟΝΟΔΙΑΓΡΑΜΑ ΕΡΓΑΣΙΩΝ</a:t>
            </a:r>
            <a:endParaRPr lang="el-GR"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5" name="Object 1"/>
          <p:cNvGraphicFramePr>
            <a:graphicFrameLocks noChangeAspect="1"/>
          </p:cNvGraphicFramePr>
          <p:nvPr/>
        </p:nvGraphicFramePr>
        <p:xfrm>
          <a:off x="755576" y="1700808"/>
          <a:ext cx="7344817" cy="4879887"/>
        </p:xfrm>
        <a:graphic>
          <a:graphicData uri="http://schemas.openxmlformats.org/presentationml/2006/ole">
            <p:oleObj spid="_x0000_s1025" name="Έγγραφο" r:id="rId3" imgW="6119103" imgH="8471595"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dirty="0" smtClean="0"/>
              <a:t>ΠΕΡΙΓΡΑΦΗ ΤΟΥ ΠΡΟΒΛΗΜΑΤΟΣ</a:t>
            </a:r>
            <a:endParaRPr lang="el-GR" dirty="0"/>
          </a:p>
        </p:txBody>
      </p:sp>
      <p:sp>
        <p:nvSpPr>
          <p:cNvPr id="3" name="2 - Θέση περιεχομένου"/>
          <p:cNvSpPr>
            <a:spLocks noGrp="1"/>
          </p:cNvSpPr>
          <p:nvPr>
            <p:ph sz="half" idx="1"/>
          </p:nvPr>
        </p:nvSpPr>
        <p:spPr>
          <a:xfrm>
            <a:off x="467544" y="1628800"/>
            <a:ext cx="4038600" cy="4525963"/>
          </a:xfrm>
        </p:spPr>
        <p:txBody>
          <a:bodyPr>
            <a:noAutofit/>
          </a:bodyPr>
          <a:lstStyle/>
          <a:p>
            <a:pPr>
              <a:buNone/>
            </a:pPr>
            <a:r>
              <a:rPr lang="el-GR" sz="2400" dirty="0" smtClean="0"/>
              <a:t>-Ποιο ταψί ψήνει ταχύτερα τα </a:t>
            </a:r>
            <a:r>
              <a:rPr lang="en-US" sz="2400" dirty="0" smtClean="0"/>
              <a:t>cookies</a:t>
            </a:r>
            <a:r>
              <a:rPr lang="el-GR" sz="2400" dirty="0" smtClean="0"/>
              <a:t>; </a:t>
            </a:r>
          </a:p>
          <a:p>
            <a:pPr>
              <a:buNone/>
            </a:pPr>
            <a:endParaRPr lang="el-GR" sz="2400" dirty="0" smtClean="0"/>
          </a:p>
          <a:p>
            <a:pPr>
              <a:buNone/>
            </a:pPr>
            <a:r>
              <a:rPr lang="el-GR" sz="2400" dirty="0" smtClean="0"/>
              <a:t>Όρια μελέτης της έρευνας</a:t>
            </a:r>
          </a:p>
          <a:p>
            <a:pPr lvl="0"/>
            <a:r>
              <a:rPr lang="el-GR" sz="2400" dirty="0" smtClean="0"/>
              <a:t>Ίδιος φούρνος</a:t>
            </a:r>
          </a:p>
          <a:p>
            <a:pPr lvl="0"/>
            <a:r>
              <a:rPr lang="el-GR" sz="2400" dirty="0" smtClean="0"/>
              <a:t>Ίδια κατάσταση φούρνου πριν το ψήσιμο</a:t>
            </a:r>
          </a:p>
          <a:p>
            <a:pPr lvl="0"/>
            <a:r>
              <a:rPr lang="el-GR" sz="2400" dirty="0" smtClean="0"/>
              <a:t>Ίδιο σχήμα και μέγεθος των </a:t>
            </a:r>
            <a:r>
              <a:rPr lang="en-US" sz="2400" dirty="0" smtClean="0"/>
              <a:t>cookies</a:t>
            </a:r>
            <a:endParaRPr lang="el-GR" sz="2400" dirty="0" smtClean="0"/>
          </a:p>
          <a:p>
            <a:pPr lvl="0"/>
            <a:endParaRPr lang="el-GR" sz="2400" dirty="0" smtClean="0"/>
          </a:p>
        </p:txBody>
      </p:sp>
      <p:sp>
        <p:nvSpPr>
          <p:cNvPr id="4" name="3 - Θέση περιεχομένου"/>
          <p:cNvSpPr>
            <a:spLocks noGrp="1"/>
          </p:cNvSpPr>
          <p:nvPr>
            <p:ph sz="half" idx="2"/>
          </p:nvPr>
        </p:nvSpPr>
        <p:spPr/>
        <p:txBody>
          <a:bodyPr>
            <a:normAutofit/>
          </a:bodyPr>
          <a:lstStyle/>
          <a:p>
            <a:pPr>
              <a:buNone/>
            </a:pPr>
            <a:r>
              <a:rPr lang="el-GR" sz="2400" dirty="0" smtClean="0"/>
              <a:t>Μεταβλητές του προβλήματος</a:t>
            </a:r>
          </a:p>
          <a:p>
            <a:r>
              <a:rPr lang="el-GR" sz="2400" dirty="0" smtClean="0"/>
              <a:t>Ανεξάρτητες: πήλινο, γυάλινο, </a:t>
            </a:r>
            <a:r>
              <a:rPr lang="en-US" sz="2400" dirty="0" smtClean="0"/>
              <a:t>tefal </a:t>
            </a:r>
            <a:r>
              <a:rPr lang="el-GR" sz="2400" dirty="0" smtClean="0"/>
              <a:t>ταψί</a:t>
            </a:r>
          </a:p>
          <a:p>
            <a:r>
              <a:rPr lang="el-GR" sz="2400" dirty="0" smtClean="0"/>
              <a:t>Εξαρτημένες: ταχύτητα ψησίματος</a:t>
            </a:r>
          </a:p>
          <a:p>
            <a:r>
              <a:rPr lang="el-GR" sz="2400" dirty="0" smtClean="0"/>
              <a:t>Ελεγχόμενες: ίδιος φούρνος, ίδια κατάσταση φούρνου πριν τη χρήση του </a:t>
            </a:r>
          </a:p>
          <a:p>
            <a:endParaRPr lang="el-GR" dirty="0" smtClean="0"/>
          </a:p>
          <a:p>
            <a:endParaRPr lang="el-GR" dirty="0"/>
          </a:p>
        </p:txBody>
      </p:sp>
      <p:pic>
        <p:nvPicPr>
          <p:cNvPr id="5" name="4 - Εικόνα" descr="PP_318146.jpg"/>
          <p:cNvPicPr>
            <a:picLocks noChangeAspect="1"/>
          </p:cNvPicPr>
          <p:nvPr/>
        </p:nvPicPr>
        <p:blipFill>
          <a:blip r:embed="rId2" cstate="print"/>
          <a:stretch>
            <a:fillRect/>
          </a:stretch>
        </p:blipFill>
        <p:spPr>
          <a:xfrm>
            <a:off x="6228184" y="5035178"/>
            <a:ext cx="2664296" cy="1822822"/>
          </a:xfrm>
          <a:prstGeom prst="rect">
            <a:avLst/>
          </a:prstGeom>
        </p:spPr>
      </p:pic>
      <p:pic>
        <p:nvPicPr>
          <p:cNvPr id="6" name="5 - Εικόνα" descr="pyrimaxa-skeyh.jpg"/>
          <p:cNvPicPr>
            <a:picLocks noChangeAspect="1"/>
          </p:cNvPicPr>
          <p:nvPr/>
        </p:nvPicPr>
        <p:blipFill>
          <a:blip r:embed="rId3" cstate="print"/>
          <a:stretch>
            <a:fillRect/>
          </a:stretch>
        </p:blipFill>
        <p:spPr>
          <a:xfrm>
            <a:off x="3563888" y="5118968"/>
            <a:ext cx="2387104" cy="1739032"/>
          </a:xfrm>
          <a:prstGeom prst="rect">
            <a:avLst/>
          </a:prstGeom>
        </p:spPr>
      </p:pic>
      <p:pic>
        <p:nvPicPr>
          <p:cNvPr id="7" name="6 - Εικόνα" descr="πυρίμαχο-ταψί-μακρόστενο.jpg"/>
          <p:cNvPicPr>
            <a:picLocks noChangeAspect="1"/>
          </p:cNvPicPr>
          <p:nvPr/>
        </p:nvPicPr>
        <p:blipFill>
          <a:blip r:embed="rId4" cstate="print"/>
          <a:stretch>
            <a:fillRect/>
          </a:stretch>
        </p:blipFill>
        <p:spPr>
          <a:xfrm>
            <a:off x="755576" y="5373216"/>
            <a:ext cx="2311131" cy="1303982"/>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r>
              <a:rPr lang="el-GR" dirty="0" smtClean="0"/>
              <a:t>ΠΕΡΙΓΡΑΦΗ ΣΚΟΠΟΥ ΕΡΕΥΝΑΣ</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lgn="ctr">
              <a:buNone/>
            </a:pPr>
            <a:r>
              <a:rPr lang="el-GR" dirty="0" smtClean="0"/>
              <a:t>Ο σκοπός της έρευνάς μας είναι να βρούμε το πιο αποδοτικό ταψί ως προς τη διάρκεια ψησίματος για να ψήνουμε τα </a:t>
            </a:r>
            <a:r>
              <a:rPr lang="en-US" dirty="0" smtClean="0"/>
              <a:t>cookies</a:t>
            </a:r>
            <a:r>
              <a:rPr lang="el-GR" dirty="0" smtClean="0"/>
              <a:t>.</a:t>
            </a:r>
          </a:p>
          <a:p>
            <a:pPr algn="ctr">
              <a:buNone/>
            </a:pPr>
            <a:endParaRPr lang="el-GR" dirty="0" smtClean="0"/>
          </a:p>
          <a:p>
            <a:pPr algn="ctr">
              <a:buNone/>
            </a:pPr>
            <a:r>
              <a:rPr lang="el-GR" dirty="0" smtClean="0"/>
              <a:t/>
            </a:r>
            <a:br>
              <a:rPr lang="el-GR" dirty="0" smtClean="0"/>
            </a:br>
            <a:r>
              <a:rPr lang="el-GR" dirty="0" smtClean="0"/>
              <a:t> </a:t>
            </a:r>
          </a:p>
        </p:txBody>
      </p:sp>
      <p:pic>
        <p:nvPicPr>
          <p:cNvPr id="4" name="3 - Εικόνα" descr="p-3378-image31295.jpg"/>
          <p:cNvPicPr>
            <a:picLocks noChangeAspect="1"/>
          </p:cNvPicPr>
          <p:nvPr/>
        </p:nvPicPr>
        <p:blipFill>
          <a:blip r:embed="rId2" cstate="print"/>
          <a:stretch>
            <a:fillRect/>
          </a:stretch>
        </p:blipFill>
        <p:spPr>
          <a:xfrm>
            <a:off x="1187624" y="3284984"/>
            <a:ext cx="6564982" cy="3343019"/>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ΚΟΙΝΩΝΙΚΕΣ ΑΝΑΓΚΕΣ ΠΟΥ ΕΞΥΠΗΡΕΤΕΙ Η ΕΡΕΥΝΑ</a:t>
            </a:r>
            <a:endParaRPr lang="el-GR" dirty="0"/>
          </a:p>
        </p:txBody>
      </p:sp>
      <p:sp>
        <p:nvSpPr>
          <p:cNvPr id="3" name="2 - Θέση περιεχομένου"/>
          <p:cNvSpPr>
            <a:spLocks noGrp="1"/>
          </p:cNvSpPr>
          <p:nvPr>
            <p:ph idx="1"/>
          </p:nvPr>
        </p:nvSpPr>
        <p:spPr/>
        <p:txBody>
          <a:bodyPr>
            <a:normAutofit fontScale="92500" lnSpcReduction="20000"/>
          </a:bodyPr>
          <a:lstStyle/>
          <a:p>
            <a:pPr algn="ctr">
              <a:buNone/>
            </a:pPr>
            <a:r>
              <a:rPr lang="el-GR" dirty="0" smtClean="0"/>
              <a:t>Στις μέρες μας, οι άνθρωποι καταναλώνουν όλο και περισσότερα προϊόντα του εμπορίου και δεν στρέφονται στην παρασκευή σπιτικών χειροποίητων προϊόντων. Ως αποτέλεσμα, δημιουργείται μία τεράστια σπατάλη χρημάτων. Η έρευνά μας όμως θα μας οδηγήσει στην εύρεση του καλύτερου ταψιού για το ψήσιμο των </a:t>
            </a:r>
            <a:r>
              <a:rPr lang="en-US" dirty="0" smtClean="0"/>
              <a:t>cookies</a:t>
            </a:r>
            <a:r>
              <a:rPr lang="el-GR" dirty="0" smtClean="0"/>
              <a:t>, κι έτσι θα βοηθήσουμε τις νοικοκυρές να διαλέγουν με ευκολία το πιο κατάλληλο ταψί και θα δώσουμε ώθηση σε περισσότερα άτομα να ασχοληθούν με την μαγειρική.</a:t>
            </a:r>
          </a:p>
          <a:p>
            <a:endParaRPr lang="el-G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ΥΠΟΘΕΣΗ ΤΗΣ ΕΡΕΥΝΑΣ</a:t>
            </a:r>
            <a:endParaRPr lang="el-GR" dirty="0"/>
          </a:p>
        </p:txBody>
      </p:sp>
      <p:sp>
        <p:nvSpPr>
          <p:cNvPr id="3" name="2 - Θέση περιεχομένου"/>
          <p:cNvSpPr>
            <a:spLocks noGrp="1"/>
          </p:cNvSpPr>
          <p:nvPr>
            <p:ph idx="1"/>
          </p:nvPr>
        </p:nvSpPr>
        <p:spPr/>
        <p:txBody>
          <a:bodyPr/>
          <a:lstStyle/>
          <a:p>
            <a:pPr algn="ctr">
              <a:buNone/>
            </a:pPr>
            <a:r>
              <a:rPr lang="el-GR" dirty="0" smtClean="0"/>
              <a:t>Εάν η ταχύτητα ψησίματος των </a:t>
            </a:r>
            <a:r>
              <a:rPr lang="en-US" dirty="0" smtClean="0"/>
              <a:t>cookies </a:t>
            </a:r>
            <a:r>
              <a:rPr lang="el-GR" dirty="0" smtClean="0"/>
              <a:t>σχετίζεται με το είδος του ταψιού, τότε με το </a:t>
            </a:r>
            <a:r>
              <a:rPr lang="en-US" dirty="0" smtClean="0"/>
              <a:t>tefal </a:t>
            </a:r>
            <a:r>
              <a:rPr lang="el-GR" dirty="0" smtClean="0"/>
              <a:t>τα </a:t>
            </a:r>
            <a:r>
              <a:rPr lang="en-US" dirty="0" smtClean="0"/>
              <a:t>cookies</a:t>
            </a:r>
            <a:r>
              <a:rPr lang="el-GR" dirty="0" smtClean="0"/>
              <a:t> θα ψηθούν ταχύτερα από ότι με το γυάλινο και το πήλινο.</a:t>
            </a:r>
          </a:p>
          <a:p>
            <a:pPr algn="ctr">
              <a:buNone/>
            </a:pPr>
            <a:endParaRPr lang="el-GR" dirty="0" smtClean="0"/>
          </a:p>
          <a:p>
            <a:pPr algn="ctr">
              <a:buNone/>
            </a:pPr>
            <a:endParaRPr lang="el-GR" dirty="0"/>
          </a:p>
        </p:txBody>
      </p:sp>
      <p:pic>
        <p:nvPicPr>
          <p:cNvPr id="4" name="3 - Εικόνα" descr="PP_318146.jpg"/>
          <p:cNvPicPr>
            <a:picLocks noChangeAspect="1"/>
          </p:cNvPicPr>
          <p:nvPr/>
        </p:nvPicPr>
        <p:blipFill>
          <a:blip r:embed="rId2" cstate="print"/>
          <a:stretch>
            <a:fillRect/>
          </a:stretch>
        </p:blipFill>
        <p:spPr>
          <a:xfrm>
            <a:off x="2555776" y="3645024"/>
            <a:ext cx="4320480" cy="2955928"/>
          </a:xfrm>
          <a:prstGeom prst="rect">
            <a:avLst/>
          </a:prstGeom>
        </p:spPr>
      </p:pic>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ΠΑΡΑΜΕΤΡΟΙ ΠΟΥ ΔΕΝ ΕΠΗΡΕΑΖΟΥΝ ΤΟ ΑΠΟΤΕΛΕΣΜΑ/ΟΡΙΑ-ΠΕΡΙΟΡΙΣΜΟΙ</a:t>
            </a:r>
            <a:endParaRPr lang="el-GR" dirty="0"/>
          </a:p>
        </p:txBody>
      </p:sp>
      <p:sp>
        <p:nvSpPr>
          <p:cNvPr id="3" name="2 - Θέση περιεχομένου"/>
          <p:cNvSpPr>
            <a:spLocks noGrp="1"/>
          </p:cNvSpPr>
          <p:nvPr>
            <p:ph idx="1"/>
          </p:nvPr>
        </p:nvSpPr>
        <p:spPr/>
        <p:txBody>
          <a:bodyPr>
            <a:normAutofit/>
          </a:bodyPr>
          <a:lstStyle/>
          <a:p>
            <a:pPr algn="ctr">
              <a:buNone/>
            </a:pPr>
            <a:endParaRPr lang="el-GR" dirty="0" smtClean="0"/>
          </a:p>
          <a:p>
            <a:pPr algn="ctr">
              <a:buNone/>
            </a:pPr>
            <a:r>
              <a:rPr lang="el-GR" dirty="0" smtClean="0"/>
              <a:t>Θερμοκρασία δωματίου</a:t>
            </a:r>
          </a:p>
          <a:p>
            <a:pPr algn="ctr">
              <a:buNone/>
            </a:pPr>
            <a:endParaRPr lang="el-GR" dirty="0" smtClean="0"/>
          </a:p>
          <a:p>
            <a:pPr algn="ctr">
              <a:buNone/>
            </a:pPr>
            <a:endParaRPr lang="el-GR" dirty="0" smtClean="0"/>
          </a:p>
          <a:p>
            <a:pPr lvl="0" algn="ctr">
              <a:buNone/>
            </a:pPr>
            <a:r>
              <a:rPr lang="el-GR" dirty="0" smtClean="0"/>
              <a:t>Αριθμός πειραμάτων: 1</a:t>
            </a:r>
          </a:p>
          <a:p>
            <a:pPr lvl="0" algn="ctr">
              <a:buNone/>
            </a:pPr>
            <a:r>
              <a:rPr lang="el-GR" dirty="0" smtClean="0"/>
              <a:t>Χρονική διάρκεια πειράματος: 1 μέρα</a:t>
            </a:r>
          </a:p>
          <a:p>
            <a:pPr algn="ctr"/>
            <a:endParaRPr lang="el-GR"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1105</Words>
  <Application>Microsoft Office PowerPoint</Application>
  <PresentationFormat>Προβολή στην οθόνη (4:3)</PresentationFormat>
  <Paragraphs>180</Paragraphs>
  <Slides>24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6" baseType="lpstr">
      <vt:lpstr>Θέμα του Office</vt:lpstr>
      <vt:lpstr>Έγγραφο</vt:lpstr>
      <vt:lpstr>ΤΑΧΥΤΗΤΑ ΨΗΣΙΜΑΤΟΣ ΤΩΝ COOKIES ΣΕ ΣΤΑΘΕΡΗ ΘΕΡΜΟΚΡΑΣΙΑ ΣΕ ΣΧΕΣΗ ΜΕ ΤΟ ΕΙΔΟΣ ΤΟΥ ΤΑΨΙΟΥ (ΠΗΛΙΝΟ, ΓΥΑΛΙΝΟ, TEFAL)  </vt:lpstr>
      <vt:lpstr>Διαφάνεια 2</vt:lpstr>
      <vt:lpstr>ΠΡΟΛΟΓΟΣ</vt:lpstr>
      <vt:lpstr>ΧΡΟΝΟΔΙΑΓΡΑΜΑ ΕΡΓΑΣΙΩΝ</vt:lpstr>
      <vt:lpstr>ΠΕΡΙΓΡΑΦΗ ΤΟΥ ΠΡΟΒΛΗΜΑΤΟΣ</vt:lpstr>
      <vt:lpstr>  ΠΕΡΙΓΡΑΦΗ ΣΚΟΠΟΥ ΕΡΕΥΝΑΣ  </vt:lpstr>
      <vt:lpstr>ΚΟΙΝΩΝΙΚΕΣ ΑΝΑΓΚΕΣ ΠΟΥ ΕΞΥΠΗΡΕΤΕΙ Η ΕΡΕΥΝΑ</vt:lpstr>
      <vt:lpstr>ΥΠΟΘΕΣΗ ΤΗΣ ΕΡΕΥΝΑΣ</vt:lpstr>
      <vt:lpstr>ΠΑΡΑΜΕΤΡΟΙ ΠΟΥ ΔΕΝ ΕΠΗΡΕΑΖΟΥΝ ΤΟ ΑΠΟΤΕΛΕΣΜΑ/ΟΡΙΑ-ΠΕΡΙΟΡΙΣΜΟΙ</vt:lpstr>
      <vt:lpstr>ΠΛΗΡΟΦΟΡΙΑΚΟ ΜΕΡΟΣ</vt:lpstr>
      <vt:lpstr>ΟΡΙΣΜΟΙ</vt:lpstr>
      <vt:lpstr>ΕΡΕΥΝΗΤΙΚΟ ΚΑΙ ΠΕΙΡΑΜΑΤΙΚΟ ΜΕΡΟΣ</vt:lpstr>
      <vt:lpstr> ΣΧΕΔΙΑΣΜΟΣ ΠΕΙΡΑΜΑΤΙΚΗΣ ΔΙΑΤΑΞΗΣ-ΑΙΤΙΟΛΟΓΗΣΗ ΕΠΙΛΟΓΩΝ </vt:lpstr>
      <vt:lpstr>ΔΙΑΓΡΑΜΜΑ ΔΙΑΔΙΚΑΣΙΑΣ ΠΕΙΡΑΜΑΤΟΣ</vt:lpstr>
      <vt:lpstr>ΕΚΤΕΛΕΣΗ ΚΑΙ ΦΩΤΟΓΡΑΦΙΕΣ ΠΕΙΡΑΜΑΤΟΣ</vt:lpstr>
      <vt:lpstr>Διαφάνεια 16</vt:lpstr>
      <vt:lpstr>Διαφάνεια 17</vt:lpstr>
      <vt:lpstr>ΚΑΤΑΛΟΓΟΣ ΥΛΙΚΩΝ –ΜΗΧΑΝΩΝ- ΕΡΓΑΛΕΙΩΝ ΠΕΙΡΑΜΑΤΟΣ ΚΑΙ ΕΚΤΙΜΗΣΗΣ ΚΟΣΤΟΥΣ ΤΗΣ ΕΡΕΥΝΑΣ</vt:lpstr>
      <vt:lpstr>  ΠΑΡΟΥΣΙΑΣΗ ΔΕΔΟΜΕΝΩΝ-ΜΕΤΡΗΣΕΩΝ  </vt:lpstr>
      <vt:lpstr>ΑΝΑΛΥΣΗ ΑΠΟΤΕΛΕΣΜΑΤΩΝ</vt:lpstr>
      <vt:lpstr>ΣΥΜΠΕΡΑΣΜΑΤΑ</vt:lpstr>
      <vt:lpstr> ΠΡΟΤΑΣΕΙΣ ΓΙΑ ΣΥΜΠΛΗΡΩΜΑΤΙΚΗ ΕΡΕΥΝΑ ΣΤΟ ΜΕΛΛΟΝ ΑΠΟ ΑΛΛΟΥΣ ΕΡΕΥΝΗΤΕΣ </vt:lpstr>
      <vt:lpstr>ΑΥΤΟΑΞΙΟΛΟΓΗΣΗ</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ΤΑΧΥΤΗΤΑ ΨΗΣΙΜΑΤΟΣ ΤΩΝ COOKIES ΣΕ ΣΤΑΘΕΡΗ ΘΕΡΜΟΚΡΑΣΙΑ ΣΕ ΣΧΕΣΗ ΜΕ ΤΟ ΕΙΔΟΣ ΤΟΥ ΤΑΨΙΟΥ (ΠΗΛΙΝΟ, ΓΥΑΛΙΝΟ, TEFAL)</dc:title>
  <dc:creator>user</dc:creator>
  <cp:lastModifiedBy>ΒΑΧΛΑΣ</cp:lastModifiedBy>
  <cp:revision>33</cp:revision>
  <dcterms:created xsi:type="dcterms:W3CDTF">2019-02-20T16:04:36Z</dcterms:created>
  <dcterms:modified xsi:type="dcterms:W3CDTF">2019-06-04T18:45:35Z</dcterms:modified>
</cp:coreProperties>
</file>