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9"/>
  </p:notesMasterIdLst>
  <p:sldIdLst>
    <p:sldId id="256" r:id="rId2"/>
    <p:sldId id="257" r:id="rId3"/>
    <p:sldId id="260" r:id="rId4"/>
    <p:sldId id="258" r:id="rId5"/>
    <p:sldId id="261" r:id="rId6"/>
    <p:sldId id="259" r:id="rId7"/>
    <p:sldId id="262" r:id="rId8"/>
    <p:sldId id="263" r:id="rId9"/>
    <p:sldId id="272" r:id="rId10"/>
    <p:sldId id="264" r:id="rId11"/>
    <p:sldId id="271" r:id="rId12"/>
    <p:sldId id="265" r:id="rId13"/>
    <p:sldId id="266" r:id="rId14"/>
    <p:sldId id="267" r:id="rId15"/>
    <p:sldId id="268" r:id="rId16"/>
    <p:sldId id="269" r:id="rId17"/>
    <p:sldId id="270" r:id="rId1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Tahoma" pitchFamily="34" charset="0"/>
        <a:ea typeface="Arial Unicode MS" pitchFamily="34" charset="-128"/>
        <a:cs typeface="Arial Unicode MS" pitchFamily="34" charset="-128"/>
      </a:defRPr>
    </a:lvl1pPr>
    <a:lvl2pPr marL="457200" algn="l" rtl="0" fontAlgn="base">
      <a:spcBef>
        <a:spcPct val="0"/>
      </a:spcBef>
      <a:spcAft>
        <a:spcPct val="0"/>
      </a:spcAft>
      <a:defRPr kern="1200">
        <a:solidFill>
          <a:schemeClr val="tx1"/>
        </a:solidFill>
        <a:latin typeface="Tahoma" pitchFamily="34" charset="0"/>
        <a:ea typeface="Arial Unicode MS" pitchFamily="34" charset="-128"/>
        <a:cs typeface="Arial Unicode MS" pitchFamily="34" charset="-128"/>
      </a:defRPr>
    </a:lvl2pPr>
    <a:lvl3pPr marL="914400" algn="l" rtl="0" fontAlgn="base">
      <a:spcBef>
        <a:spcPct val="0"/>
      </a:spcBef>
      <a:spcAft>
        <a:spcPct val="0"/>
      </a:spcAft>
      <a:defRPr kern="1200">
        <a:solidFill>
          <a:schemeClr val="tx1"/>
        </a:solidFill>
        <a:latin typeface="Tahoma" pitchFamily="34" charset="0"/>
        <a:ea typeface="Arial Unicode MS" pitchFamily="34" charset="-128"/>
        <a:cs typeface="Arial Unicode MS" pitchFamily="34" charset="-128"/>
      </a:defRPr>
    </a:lvl3pPr>
    <a:lvl4pPr marL="1371600" algn="l" rtl="0" fontAlgn="base">
      <a:spcBef>
        <a:spcPct val="0"/>
      </a:spcBef>
      <a:spcAft>
        <a:spcPct val="0"/>
      </a:spcAft>
      <a:defRPr kern="1200">
        <a:solidFill>
          <a:schemeClr val="tx1"/>
        </a:solidFill>
        <a:latin typeface="Tahoma" pitchFamily="34" charset="0"/>
        <a:ea typeface="Arial Unicode MS" pitchFamily="34" charset="-128"/>
        <a:cs typeface="Arial Unicode MS" pitchFamily="34" charset="-128"/>
      </a:defRPr>
    </a:lvl4pPr>
    <a:lvl5pPr marL="1828800" algn="l" rtl="0" fontAlgn="base">
      <a:spcBef>
        <a:spcPct val="0"/>
      </a:spcBef>
      <a:spcAft>
        <a:spcPct val="0"/>
      </a:spcAft>
      <a:defRPr kern="1200">
        <a:solidFill>
          <a:schemeClr val="tx1"/>
        </a:solidFill>
        <a:latin typeface="Tahoma" pitchFamily="34" charset="0"/>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Tahoma" pitchFamily="34" charset="0"/>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Tahoma" pitchFamily="34" charset="0"/>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Tahoma" pitchFamily="34" charset="0"/>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Tahoma" pitchFamily="34"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66"/>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78" autoAdjust="0"/>
    <p:restoredTop sz="94660"/>
  </p:normalViewPr>
  <p:slideViewPr>
    <p:cSldViewPr>
      <p:cViewPr varScale="1">
        <p:scale>
          <a:sx n="55" d="100"/>
          <a:sy n="55" d="100"/>
        </p:scale>
        <p:origin x="-950" y="-67"/>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217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endParaRPr lang="el-GR"/>
          </a:p>
        </p:txBody>
      </p:sp>
      <p:sp>
        <p:nvSpPr>
          <p:cNvPr id="788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endParaRPr lang="el-GR"/>
          </a:p>
        </p:txBody>
      </p:sp>
      <p:sp>
        <p:nvSpPr>
          <p:cNvPr id="788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endParaRPr lang="el-GR"/>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fld id="{506EEBB6-40B8-49AB-BB8E-61CB2512EE56}" type="slidenum">
              <a:rPr lang="el-G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12FCD3-4A42-4EF4-BCB8-39BA19A80D30}" type="slidenum">
              <a:rPr lang="el-GR"/>
              <a:pPr/>
              <a:t>1</a:t>
            </a:fld>
            <a:endParaRPr lang="el-GR"/>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782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l-GR"/>
              <a:t>Κάντε κλικ για να επεξεργαστείτε τον τίτλο</a:t>
            </a:r>
          </a:p>
        </p:txBody>
      </p:sp>
      <p:sp>
        <p:nvSpPr>
          <p:cNvPr id="7782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l-GR"/>
              <a:t>Κάντε κλικ για να επεξεργαστείτε τον υπότιτλο του υποδείγματος</a:t>
            </a:r>
          </a:p>
        </p:txBody>
      </p:sp>
      <p:sp>
        <p:nvSpPr>
          <p:cNvPr id="77828"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l-GR"/>
          </a:p>
        </p:txBody>
      </p:sp>
      <p:sp>
        <p:nvSpPr>
          <p:cNvPr id="77829" name="Rectangle 5"/>
          <p:cNvSpPr>
            <a:spLocks noGrp="1" noChangeArrowheads="1"/>
          </p:cNvSpPr>
          <p:nvPr>
            <p:ph type="ftr" sz="quarter" idx="3"/>
          </p:nvPr>
        </p:nvSpPr>
        <p:spPr/>
        <p:txBody>
          <a:bodyPr/>
          <a:lstStyle>
            <a:lvl1pPr>
              <a:defRPr/>
            </a:lvl1pPr>
          </a:lstStyle>
          <a:p>
            <a:endParaRPr lang="el-GR"/>
          </a:p>
        </p:txBody>
      </p:sp>
      <p:sp>
        <p:nvSpPr>
          <p:cNvPr id="77830" name="Rectangle 6"/>
          <p:cNvSpPr>
            <a:spLocks noGrp="1" noChangeArrowheads="1"/>
          </p:cNvSpPr>
          <p:nvPr>
            <p:ph type="sldNum" sz="quarter" idx="4"/>
          </p:nvPr>
        </p:nvSpPr>
        <p:spPr/>
        <p:txBody>
          <a:bodyPr/>
          <a:lstStyle>
            <a:lvl1pPr>
              <a:defRPr/>
            </a:lvl1pPr>
          </a:lstStyle>
          <a:p>
            <a:fld id="{D58F7F74-BF5F-4BA3-A681-7679AF677A57}" type="slidenum">
              <a:rPr lang="el-GR"/>
              <a:pPr/>
              <a:t>‹#›</a:t>
            </a:fld>
            <a:endParaRPr lang="el-GR"/>
          </a:p>
        </p:txBody>
      </p:sp>
      <p:sp>
        <p:nvSpPr>
          <p:cNvPr id="77831" name="Rectangle 7"/>
          <p:cNvSpPr>
            <a:spLocks noGrp="1" noChangeArrowheads="1"/>
          </p:cNvSpPr>
          <p:nvPr>
            <p:ph type="dt" sz="quarter" idx="2"/>
          </p:nvPr>
        </p:nvSpPr>
        <p:spPr/>
        <p:txBody>
          <a:bodyPr/>
          <a:lstStyle>
            <a:lvl1pPr>
              <a:defRPr/>
            </a:lvl1p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9FC1E365-682F-440A-A089-E378FE1FB53E}"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92100"/>
            <a:ext cx="2057400" cy="57277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92100"/>
            <a:ext cx="6019800" cy="57277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D1AF9318-A75E-4774-92FD-14C94C48A9E3}"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Τίτλος, 2 Αντικείμενα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457200" y="1905000"/>
            <a:ext cx="40386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57200" y="4038600"/>
            <a:ext cx="40386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half" idx="3"/>
          </p:nvPr>
        </p:nvSpPr>
        <p:spPr>
          <a:xfrm>
            <a:off x="4648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fld id="{E2FE1A64-C8CA-47C0-9F57-2497C8D300DD}"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3901B884-E393-4CE8-9E23-A5A3B69B31FE}" type="slidenum">
              <a:rPr lang="el-G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Τίτλος και 2 Αντικείμενα επάνω από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457200" y="1905000"/>
            <a:ext cx="40386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905000"/>
            <a:ext cx="40386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half" idx="3"/>
          </p:nvPr>
        </p:nvSpPr>
        <p:spPr>
          <a:xfrm>
            <a:off x="457200" y="4038600"/>
            <a:ext cx="82296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fld id="{5F7768AA-B161-42AF-8BB6-FFE4415D33DB}" type="slidenum">
              <a:rPr lang="el-G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905000"/>
            <a:ext cx="40386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4038600"/>
            <a:ext cx="40386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fld id="{0ADEBF1B-22D0-44F6-BBBD-4DB151AB24A9}"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39444EDF-5A36-4F7F-A7B1-E62A9E975350}"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2084BAC3-1E1C-4A5A-8347-DDEA4863B16F}"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161EA57B-EEC2-45FF-B1E3-9CD922BCFD87}"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D2792BCD-0350-44E6-875F-819B502090D5}"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3B7A067B-9C33-408F-B75C-2A9F3D4A024A}"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115D5902-C12E-4368-98A7-6E3841395BF2}"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237D08C9-8FBD-4FF7-83EB-CC13A5482B86}"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A0344CB3-F875-4E97-80F3-F79DB6CDA618}"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7680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768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mn-cs"/>
              </a:defRPr>
            </a:lvl1pPr>
          </a:lstStyle>
          <a:p>
            <a:endParaRPr lang="el-GR"/>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mn-cs"/>
              </a:defRPr>
            </a:lvl1pPr>
          </a:lstStyle>
          <a:p>
            <a:endParaRPr lang="el-GR"/>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cs typeface="+mn-cs"/>
              </a:defRPr>
            </a:lvl1pPr>
          </a:lstStyle>
          <a:p>
            <a:fld id="{118DF941-7CED-4793-B40C-F2549251627C}" type="slidenum">
              <a:rPr lang="el-GR"/>
              <a:pPr/>
              <a:t>‹#›</a:t>
            </a:fld>
            <a:endParaRPr lang="el-GR"/>
          </a:p>
        </p:txBody>
      </p:sp>
    </p:spTree>
  </p:cSld>
  <p:clrMap bg1="dk2" tx1="lt1" bg2="dk1"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2268538" y="1557338"/>
            <a:ext cx="4965700" cy="1439862"/>
          </a:xfrm>
          <a:prstGeom prst="rect">
            <a:avLst/>
          </a:prstGeom>
          <a:noFill/>
          <a:ln w="9525">
            <a:noFill/>
            <a:miter lim="800000"/>
            <a:headEnd/>
            <a:tailEnd/>
          </a:ln>
          <a:effectLst/>
        </p:spPr>
        <p:txBody>
          <a:bodyPr anchor="b" anchorCtr="1"/>
          <a:lstStyle/>
          <a:p>
            <a:pPr algn="ctr"/>
            <a:r>
              <a:rPr lang="el-GR" sz="4400">
                <a:solidFill>
                  <a:schemeClr val="tx2"/>
                </a:solidFill>
                <a:effectLst>
                  <a:outerShdw blurRad="38100" dist="38100" dir="2700000" algn="tl">
                    <a:srgbClr val="000000"/>
                  </a:outerShdw>
                </a:effectLst>
                <a:cs typeface="Arial" charset="0"/>
              </a:rPr>
              <a:t>Τζετ σκι</a:t>
            </a:r>
            <a:br>
              <a:rPr lang="el-GR" sz="4400">
                <a:solidFill>
                  <a:schemeClr val="tx2"/>
                </a:solidFill>
                <a:effectLst>
                  <a:outerShdw blurRad="38100" dist="38100" dir="2700000" algn="tl">
                    <a:srgbClr val="000000"/>
                  </a:outerShdw>
                </a:effectLst>
                <a:cs typeface="Arial" charset="0"/>
              </a:rPr>
            </a:br>
            <a:r>
              <a:rPr lang="el-GR" sz="4400">
                <a:solidFill>
                  <a:schemeClr val="tx2"/>
                </a:solidFill>
                <a:effectLst>
                  <a:outerShdw blurRad="38100" dist="38100" dir="2700000" algn="tl">
                    <a:srgbClr val="000000"/>
                  </a:outerShdw>
                </a:effectLst>
                <a:cs typeface="Arial" charset="0"/>
              </a:rPr>
              <a:t>(διακοσμητικό)</a:t>
            </a:r>
          </a:p>
        </p:txBody>
      </p:sp>
      <p:sp>
        <p:nvSpPr>
          <p:cNvPr id="2056" name="Rectangle 8"/>
          <p:cNvSpPr>
            <a:spLocks noChangeArrowheads="1"/>
          </p:cNvSpPr>
          <p:nvPr/>
        </p:nvSpPr>
        <p:spPr bwMode="auto">
          <a:xfrm>
            <a:off x="4932363" y="3357563"/>
            <a:ext cx="2984500" cy="863600"/>
          </a:xfrm>
          <a:prstGeom prst="rect">
            <a:avLst/>
          </a:prstGeom>
          <a:noFill/>
          <a:ln w="9525">
            <a:noFill/>
            <a:miter lim="800000"/>
            <a:headEnd/>
            <a:tailEnd/>
          </a:ln>
          <a:effectLst/>
        </p:spPr>
        <p:txBody>
          <a:bodyPr/>
          <a:lstStyle/>
          <a:p>
            <a:pPr marL="342900" indent="-342900">
              <a:spcBef>
                <a:spcPct val="20000"/>
              </a:spcBef>
              <a:buClr>
                <a:schemeClr val="hlink"/>
              </a:buClr>
              <a:buSzPct val="120000"/>
            </a:pPr>
            <a:r>
              <a:rPr lang="el-GR" sz="3200">
                <a:effectLst>
                  <a:outerShdw blurRad="38100" dist="38100" dir="2700000" algn="tl">
                    <a:srgbClr val="000000"/>
                  </a:outerShdw>
                </a:effectLst>
                <a:cs typeface="Arial" charset="0"/>
              </a:rPr>
              <a:t>Έλλη</a:t>
            </a:r>
            <a:r>
              <a:rPr lang="el-GR" sz="3200">
                <a:cs typeface="Arial" charset="0"/>
              </a:rPr>
              <a:t> </a:t>
            </a:r>
            <a:r>
              <a:rPr lang="el-GR" sz="3200">
                <a:effectLst>
                  <a:outerShdw blurRad="38100" dist="38100" dir="2700000" algn="tl">
                    <a:srgbClr val="000000"/>
                  </a:outerShdw>
                </a:effectLst>
                <a:cs typeface="Arial" charset="0"/>
              </a:rPr>
              <a:t>Νικόλτση</a:t>
            </a:r>
          </a:p>
        </p:txBody>
      </p:sp>
      <p:sp>
        <p:nvSpPr>
          <p:cNvPr id="2060" name="Rectangle 12"/>
          <p:cNvSpPr>
            <a:spLocks noGrp="1" noChangeArrowheads="1"/>
          </p:cNvSpPr>
          <p:nvPr>
            <p:ph type="title"/>
          </p:nvPr>
        </p:nvSpPr>
        <p:spPr>
          <a:xfrm>
            <a:off x="395288" y="4868863"/>
            <a:ext cx="8229600" cy="1384300"/>
          </a:xfrm>
        </p:spPr>
        <p:txBody>
          <a:bodyPr/>
          <a:lstStyle/>
          <a:p>
            <a:r>
              <a:rPr lang="el-GR" sz="2800">
                <a:effectLst/>
              </a:rPr>
              <a:t>Μάθημα τεχνολογίας </a:t>
            </a:r>
            <a:br>
              <a:rPr lang="el-GR" sz="2800">
                <a:effectLst/>
              </a:rPr>
            </a:br>
            <a:r>
              <a:rPr lang="el-GR" sz="2800">
                <a:effectLst/>
              </a:rPr>
              <a:t>5ο Γυμνάσιο Βέροιας </a:t>
            </a:r>
            <a:br>
              <a:rPr lang="el-GR" sz="2800">
                <a:effectLst/>
              </a:rPr>
            </a:br>
            <a:r>
              <a:rPr lang="el-GR" sz="2800">
                <a:effectLst/>
              </a:rPr>
              <a:t>Έτος 2018-2019</a:t>
            </a:r>
            <a:br>
              <a:rPr lang="el-GR" sz="2800">
                <a:effectLst/>
              </a:rPr>
            </a:br>
            <a:r>
              <a:rPr lang="el-GR" sz="2800">
                <a:effectLst/>
              </a:rPr>
              <a:t>Καθηγήτρια: Χοχλιούρου Θεοδώρα</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stCondLst>
                                            <p:cond delay="0"/>
                                          </p:stCondLst>
                                        </p:cTn>
                                        <p:tgtEl>
                                          <p:spTgt spid="2055"/>
                                        </p:tgtEl>
                                        <p:attrNameLst>
                                          <p:attrName>ppt_x</p:attrName>
                                        </p:attrNameLst>
                                      </p:cBhvr>
                                      <p:tavLst>
                                        <p:tav tm="0">
                                          <p:val>
                                            <p:strVal val="0-#ppt_w/2"/>
                                          </p:val>
                                        </p:tav>
                                        <p:tav tm="100000">
                                          <p:val>
                                            <p:strVal val="#ppt_x"/>
                                          </p:val>
                                        </p:tav>
                                      </p:tavLst>
                                    </p:anim>
                                    <p:anim calcmode="lin" valueType="num">
                                      <p:cBhvr additive="base">
                                        <p:cTn id="8" dur="500" fill="hold">
                                          <p:stCondLst>
                                            <p:cond delay="0"/>
                                          </p:stCondLst>
                                        </p:cTn>
                                        <p:tgtEl>
                                          <p:spTgt spid="20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2056">
                                            <p:txEl>
                                              <p:pRg st="0" end="0"/>
                                            </p:txEl>
                                          </p:spTgt>
                                        </p:tgtEl>
                                        <p:attrNameLst>
                                          <p:attrName>style.visibility</p:attrName>
                                        </p:attrNameLst>
                                      </p:cBhvr>
                                      <p:to>
                                        <p:strVal val="visible"/>
                                      </p:to>
                                    </p:set>
                                    <p:animEffect transition="in" filter="fade">
                                      <p:cBhvr>
                                        <p:cTn id="13" dur="1000"/>
                                        <p:tgtEl>
                                          <p:spTgt spid="2056">
                                            <p:txEl>
                                              <p:pRg st="0" end="0"/>
                                            </p:txEl>
                                          </p:spTgt>
                                        </p:tgtEl>
                                      </p:cBhvr>
                                    </p:animEffect>
                                    <p:anim calcmode="lin" valueType="num">
                                      <p:cBhvr>
                                        <p:cTn id="14" dur="1000" fill="hold"/>
                                        <p:tgtEl>
                                          <p:spTgt spid="2056">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20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2060"/>
                                        </p:tgtEl>
                                        <p:attrNameLst>
                                          <p:attrName>style.visibility</p:attrName>
                                        </p:attrNameLst>
                                      </p:cBhvr>
                                      <p:to>
                                        <p:strVal val="visible"/>
                                      </p:to>
                                    </p:set>
                                    <p:animEffect transition="in" filter="fade">
                                      <p:cBhvr>
                                        <p:cTn id="20" dur="1000"/>
                                        <p:tgtEl>
                                          <p:spTgt spid="2060"/>
                                        </p:tgtEl>
                                      </p:cBhvr>
                                    </p:animEffect>
                                    <p:anim calcmode="lin" valueType="num">
                                      <p:cBhvr>
                                        <p:cTn id="21" dur="1000" fill="hold"/>
                                        <p:tgtEl>
                                          <p:spTgt spid="2060"/>
                                        </p:tgtEl>
                                        <p:attrNameLst>
                                          <p:attrName>ppt_x</p:attrName>
                                        </p:attrNameLst>
                                      </p:cBhvr>
                                      <p:tavLst>
                                        <p:tav tm="0">
                                          <p:val>
                                            <p:strVal val="#ppt_x-.1"/>
                                          </p:val>
                                        </p:tav>
                                        <p:tav tm="100000">
                                          <p:val>
                                            <p:strVal val="#ppt_x"/>
                                          </p:val>
                                        </p:tav>
                                      </p:tavLst>
                                    </p:anim>
                                    <p:anim calcmode="lin" valueType="num">
                                      <p:cBhvr>
                                        <p:cTn id="22" dur="1000" fill="hold"/>
                                        <p:tgtEl>
                                          <p:spTgt spid="20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build="p"/>
      <p:bldP spid="206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p:nvPr>
        </p:nvSpPr>
        <p:spPr/>
        <p:txBody>
          <a:bodyPr/>
          <a:lstStyle/>
          <a:p>
            <a:r>
              <a:rPr lang="el-GR" sz="4000"/>
              <a:t>Ιστορική εξέλιξη του αντικείμενου</a:t>
            </a:r>
          </a:p>
        </p:txBody>
      </p:sp>
      <p:sp>
        <p:nvSpPr>
          <p:cNvPr id="113671" name="Rectangle 7"/>
          <p:cNvSpPr>
            <a:spLocks noGrp="1" noChangeArrowheads="1"/>
          </p:cNvSpPr>
          <p:nvPr>
            <p:ph type="body" sz="half" idx="3"/>
          </p:nvPr>
        </p:nvSpPr>
        <p:spPr/>
        <p:txBody>
          <a:bodyPr/>
          <a:lstStyle/>
          <a:p>
            <a:pPr>
              <a:lnSpc>
                <a:spcPct val="80000"/>
              </a:lnSpc>
              <a:buFontTx/>
              <a:buNone/>
            </a:pPr>
            <a:r>
              <a:rPr lang="el-GR" altLang="zh-CN" sz="1800">
                <a:effectLst/>
              </a:rPr>
              <a:t>Το τζετ σκι είναι η εμπορική ονομασία ενός ατομικού θαλάσσιου σκάφους που κατασκευάζεται από την Kawasaki, μια ιαπωνική εταιρεία το 1972. Στην αρχή είχε την μορφή από θαλάσσια σκάφοι αλλά στην συνέχεια μια ομάδα από την ιαπωνική εταιρία θέλοντας να βρει κάτι καινούριο ή να αλλάξει την μορφή του ανακάλυψε το τζετ σκι το οποίο με την μορφή του μας θυμίζει το δελφίνι γιατί έχει την μορφή αυτή και ανήκει στην ομάδα από το </a:t>
            </a:r>
            <a:r>
              <a:rPr lang="en-US" altLang="zh-CN" sz="1800">
                <a:effectLst/>
                <a:ea typeface="宋体" pitchFamily="2" charset="-122"/>
              </a:rPr>
              <a:t>PWS </a:t>
            </a:r>
            <a:r>
              <a:rPr lang="el-GR" altLang="zh-CN" sz="1800">
                <a:effectLst/>
              </a:rPr>
              <a:t>των σκαφών. </a:t>
            </a:r>
            <a:endParaRPr lang="el-GR" sz="1800">
              <a:effectLst/>
            </a:endParaRPr>
          </a:p>
        </p:txBody>
      </p:sp>
      <p:pic>
        <p:nvPicPr>
          <p:cNvPr id="113673" name="Picture 9" descr="βξ ξ"/>
          <p:cNvPicPr>
            <a:picLocks noChangeAspect="1" noChangeArrowheads="1"/>
          </p:cNvPicPr>
          <p:nvPr>
            <p:ph sz="quarter" idx="1"/>
          </p:nvPr>
        </p:nvPicPr>
        <p:blipFill>
          <a:blip r:embed="rId2"/>
          <a:srcRect/>
          <a:stretch>
            <a:fillRect/>
          </a:stretch>
        </p:blipFill>
        <p:spPr>
          <a:xfrm>
            <a:off x="468313" y="1916113"/>
            <a:ext cx="4038600" cy="1958975"/>
          </a:xfrm>
          <a:noFill/>
          <a:ln/>
        </p:spPr>
      </p:pic>
      <p:pic>
        <p:nvPicPr>
          <p:cNvPr id="113675" name="Picture 11" descr="jetski-708"/>
          <p:cNvPicPr>
            <a:picLocks noChangeAspect="1" noChangeArrowheads="1"/>
          </p:cNvPicPr>
          <p:nvPr>
            <p:ph sz="quarter" idx="2"/>
          </p:nvPr>
        </p:nvPicPr>
        <p:blipFill>
          <a:blip r:embed="rId3"/>
          <a:srcRect/>
          <a:stretch>
            <a:fillRect/>
          </a:stretch>
        </p:blipFill>
        <p:spPr>
          <a:xfrm>
            <a:off x="468313" y="4149725"/>
            <a:ext cx="4038600" cy="18256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3668"/>
                                        </p:tgtEl>
                                        <p:attrNameLst>
                                          <p:attrName>style.visibility</p:attrName>
                                        </p:attrNameLst>
                                      </p:cBhvr>
                                      <p:to>
                                        <p:strVal val="visible"/>
                                      </p:to>
                                    </p:set>
                                    <p:anim to="" calcmode="lin" valueType="num">
                                      <p:cBhvr>
                                        <p:cTn id="7" dur="1" fill="hold"/>
                                        <p:tgtEl>
                                          <p:spTgt spid="11366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3671">
                                            <p:txEl>
                                              <p:pRg st="0" end="0"/>
                                            </p:txEl>
                                          </p:spTgt>
                                        </p:tgtEl>
                                        <p:attrNameLst>
                                          <p:attrName>style.visibility</p:attrName>
                                        </p:attrNameLst>
                                      </p:cBhvr>
                                      <p:to>
                                        <p:strVal val="visible"/>
                                      </p:to>
                                    </p:set>
                                    <p:animEffect transition="in" filter="box(in)">
                                      <p:cBhvr>
                                        <p:cTn id="12" dur="500"/>
                                        <p:tgtEl>
                                          <p:spTgt spid="1136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13673"/>
                                        </p:tgtEl>
                                        <p:attrNameLst>
                                          <p:attrName>style.visibility</p:attrName>
                                        </p:attrNameLst>
                                      </p:cBhvr>
                                      <p:to>
                                        <p:strVal val="visible"/>
                                      </p:to>
                                    </p:set>
                                    <p:animEffect transition="in" filter="strips(downLeft)">
                                      <p:cBhvr>
                                        <p:cTn id="17" dur="500"/>
                                        <p:tgtEl>
                                          <p:spTgt spid="113673"/>
                                        </p:tgtEl>
                                      </p:cBhvr>
                                    </p:animEffec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113675"/>
                                        </p:tgtEl>
                                        <p:attrNameLst>
                                          <p:attrName>style.visibility</p:attrName>
                                        </p:attrNameLst>
                                      </p:cBhvr>
                                      <p:to>
                                        <p:strVal val="visible"/>
                                      </p:to>
                                    </p:set>
                                    <p:animEffect transition="in" filter="fade">
                                      <p:cBhvr>
                                        <p:cTn id="22" dur="800" decel="100000"/>
                                        <p:tgtEl>
                                          <p:spTgt spid="113675"/>
                                        </p:tgtEl>
                                      </p:cBhvr>
                                    </p:animEffect>
                                    <p:anim calcmode="lin" valueType="num">
                                      <p:cBhvr>
                                        <p:cTn id="23" dur="800" decel="100000" fill="hold"/>
                                        <p:tgtEl>
                                          <p:spTgt spid="113675"/>
                                        </p:tgtEl>
                                        <p:attrNameLst>
                                          <p:attrName>style.rotation</p:attrName>
                                        </p:attrNameLst>
                                      </p:cBhvr>
                                      <p:tavLst>
                                        <p:tav tm="0">
                                          <p:val>
                                            <p:fltVal val="-90"/>
                                          </p:val>
                                        </p:tav>
                                        <p:tav tm="100000">
                                          <p:val>
                                            <p:fltVal val="0"/>
                                          </p:val>
                                        </p:tav>
                                      </p:tavLst>
                                    </p:anim>
                                    <p:anim calcmode="lin" valueType="num">
                                      <p:cBhvr>
                                        <p:cTn id="24" dur="800" decel="100000" fill="hold"/>
                                        <p:tgtEl>
                                          <p:spTgt spid="113675"/>
                                        </p:tgtEl>
                                        <p:attrNameLst>
                                          <p:attrName>ppt_x</p:attrName>
                                        </p:attrNameLst>
                                      </p:cBhvr>
                                      <p:tavLst>
                                        <p:tav tm="0">
                                          <p:val>
                                            <p:strVal val="#ppt_x+0.4"/>
                                          </p:val>
                                        </p:tav>
                                        <p:tav tm="100000">
                                          <p:val>
                                            <p:strVal val="#ppt_x-0.05"/>
                                          </p:val>
                                        </p:tav>
                                      </p:tavLst>
                                    </p:anim>
                                    <p:anim calcmode="lin" valueType="num">
                                      <p:cBhvr>
                                        <p:cTn id="25" dur="800" decel="100000" fill="hold"/>
                                        <p:tgtEl>
                                          <p:spTgt spid="113675"/>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13675"/>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1367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lgn="ctr"/>
            <a:r>
              <a:rPr lang="el-GR">
                <a:effectLst/>
              </a:rPr>
              <a:t>Επιστημονικές γνώσεις</a:t>
            </a:r>
          </a:p>
        </p:txBody>
      </p:sp>
      <p:sp>
        <p:nvSpPr>
          <p:cNvPr id="129027" name="Rectangle 3"/>
          <p:cNvSpPr>
            <a:spLocks noGrp="1" noChangeArrowheads="1"/>
          </p:cNvSpPr>
          <p:nvPr>
            <p:ph type="body" idx="1"/>
          </p:nvPr>
        </p:nvSpPr>
        <p:spPr/>
        <p:txBody>
          <a:bodyPr/>
          <a:lstStyle/>
          <a:p>
            <a:pPr>
              <a:lnSpc>
                <a:spcPct val="90000"/>
              </a:lnSpc>
              <a:buFontTx/>
              <a:buNone/>
            </a:pPr>
            <a:r>
              <a:rPr lang="el-GR" sz="2400">
                <a:effectLst/>
              </a:rPr>
              <a:t>Η ίδρυση του ερευνητικού σχεδίου σύντηξης κοινού ευρωπαϊκού δακτυλίου πλάσματος (JET </a:t>
            </a:r>
            <a:r>
              <a:rPr lang="en-US" sz="2400">
                <a:effectLst/>
              </a:rPr>
              <a:t>SKI</a:t>
            </a:r>
            <a:r>
              <a:rPr lang="el-GR" sz="2400">
                <a:effectLst/>
              </a:rPr>
              <a:t>) το 1972,  το οποίο εκπλήρωσε ή και υπερέβη όλους τους στόχους του, συμπεριλαμβανομένης της επίδειξης της έκλυσης σημαντικών ποσοτήτων ενέργειας σύντηξης κατά ελεγχόμενο τρόπο και επέτυχε παγκόσμιες επιδόσεις τόσο για την ισχύ όσο και για την ενέργεια από σύντηξη, έχει αποδείξει την προστιθέμενη αξία της συγκέντρωσης πόρων και εμπειρογνωμοσύνης σε κοινοτικό επίπεδο υπό τη μορφή κοινής επιχείρησης.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29026"/>
                                        </p:tgtEl>
                                        <p:attrNameLst>
                                          <p:attrName>style.visibility</p:attrName>
                                        </p:attrNameLst>
                                      </p:cBhvr>
                                      <p:to>
                                        <p:strVal val="visible"/>
                                      </p:to>
                                    </p:set>
                                    <p:set>
                                      <p:cBhvr>
                                        <p:cTn id="7" dur="455" fill="hold">
                                          <p:stCondLst>
                                            <p:cond delay="0"/>
                                          </p:stCondLst>
                                        </p:cTn>
                                        <p:tgtEl>
                                          <p:spTgt spid="129026"/>
                                        </p:tgtEl>
                                        <p:attrNameLst>
                                          <p:attrName>style.rotation</p:attrName>
                                        </p:attrNameLst>
                                      </p:cBhvr>
                                      <p:to>
                                        <p:strVal val="-45.0"/>
                                      </p:to>
                                    </p:set>
                                    <p:anim calcmode="lin" valueType="num">
                                      <p:cBhvr>
                                        <p:cTn id="8" dur="455" fill="hold">
                                          <p:stCondLst>
                                            <p:cond delay="455"/>
                                          </p:stCondLst>
                                        </p:cTn>
                                        <p:tgtEl>
                                          <p:spTgt spid="12902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2902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2902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29026"/>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129027">
                                            <p:txEl>
                                              <p:pRg st="0" end="0"/>
                                            </p:txEl>
                                          </p:spTgt>
                                        </p:tgtEl>
                                        <p:attrNameLst>
                                          <p:attrName>style.visibility</p:attrName>
                                        </p:attrNameLst>
                                      </p:cBhvr>
                                      <p:to>
                                        <p:strVal val="visible"/>
                                      </p:to>
                                    </p:set>
                                    <p:anim calcmode="lin" valueType="num">
                                      <p:cBhvr>
                                        <p:cTn id="16" dur="1000" fill="hold"/>
                                        <p:tgtEl>
                                          <p:spTgt spid="129027">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129027">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12902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2902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P spid="1290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ChangeArrowheads="1"/>
          </p:cNvSpPr>
          <p:nvPr>
            <p:ph type="title"/>
          </p:nvPr>
        </p:nvSpPr>
        <p:spPr/>
        <p:txBody>
          <a:bodyPr/>
          <a:lstStyle/>
          <a:p>
            <a:pPr algn="ctr"/>
            <a:r>
              <a:rPr lang="el-GR">
                <a:effectLst/>
              </a:rPr>
              <a:t>Χρησιμότητα του αντικειμένου</a:t>
            </a:r>
          </a:p>
        </p:txBody>
      </p:sp>
      <p:sp>
        <p:nvSpPr>
          <p:cNvPr id="115719" name="Rectangle 7"/>
          <p:cNvSpPr>
            <a:spLocks noGrp="1" noChangeArrowheads="1"/>
          </p:cNvSpPr>
          <p:nvPr>
            <p:ph type="body" sz="half" idx="3"/>
          </p:nvPr>
        </p:nvSpPr>
        <p:spPr>
          <a:xfrm>
            <a:off x="468313" y="1773238"/>
            <a:ext cx="8229600" cy="1981200"/>
          </a:xfrm>
        </p:spPr>
        <p:txBody>
          <a:bodyPr/>
          <a:lstStyle/>
          <a:p>
            <a:pPr>
              <a:lnSpc>
                <a:spcPct val="80000"/>
              </a:lnSpc>
              <a:buFontTx/>
              <a:buNone/>
            </a:pPr>
            <a:r>
              <a:rPr lang="el-GR" sz="2000"/>
              <a:t>Η μηχανή του τζετ σκι δεν είναι αρκετά μεγάλη ώστε να μπορεί να χωράει στο μπροστινό μέρος. Άλλα ένα εξάρτημα είναι οι δυο κινητήρες οι οποίοι δίνουν ώθηση στο τζετ σκι και το κάνουν χωρίς ιδιαίτερη δυσκολία. Παλιότερα τα τζετ σκι είχαν μόνο ένα κινητήρα αλλά τώρα έχουν δύο σε περίπτωση που χαλάσει ο ένας να μπορέσει να λειτουργήσει ο άλλος. Τέλος το τζετ σκι αποτελείται από ένα πλατύ τιμόνι το οποίο μοιάζει με μοτοσικλέτα.</a:t>
            </a:r>
          </a:p>
        </p:txBody>
      </p:sp>
      <p:pic>
        <p:nvPicPr>
          <p:cNvPr id="115720" name="Picture 8" descr="Screenshot_3"/>
          <p:cNvPicPr>
            <a:picLocks noChangeAspect="1" noChangeArrowheads="1"/>
          </p:cNvPicPr>
          <p:nvPr>
            <p:ph sz="quarter" idx="1"/>
          </p:nvPr>
        </p:nvPicPr>
        <p:blipFill>
          <a:blip r:embed="rId2"/>
          <a:srcRect/>
          <a:stretch>
            <a:fillRect/>
          </a:stretch>
        </p:blipFill>
        <p:spPr>
          <a:xfrm>
            <a:off x="1763713" y="3933825"/>
            <a:ext cx="2303462" cy="2590800"/>
          </a:xfrm>
          <a:noFill/>
          <a:ln/>
        </p:spPr>
      </p:pic>
      <p:pic>
        <p:nvPicPr>
          <p:cNvPr id="115721" name="Picture 9" descr="Screenshot_4"/>
          <p:cNvPicPr>
            <a:picLocks noChangeAspect="1" noChangeArrowheads="1"/>
          </p:cNvPicPr>
          <p:nvPr>
            <p:ph sz="quarter" idx="2"/>
          </p:nvPr>
        </p:nvPicPr>
        <p:blipFill>
          <a:blip r:embed="rId3"/>
          <a:srcRect/>
          <a:stretch>
            <a:fillRect/>
          </a:stretch>
        </p:blipFill>
        <p:spPr>
          <a:xfrm>
            <a:off x="5003800" y="3933825"/>
            <a:ext cx="2232025" cy="2590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fade">
                                      <p:cBhvr>
                                        <p:cTn id="7" dur="800" decel="100000"/>
                                        <p:tgtEl>
                                          <p:spTgt spid="115716"/>
                                        </p:tgtEl>
                                      </p:cBhvr>
                                    </p:animEffect>
                                    <p:anim calcmode="lin" valueType="num">
                                      <p:cBhvr>
                                        <p:cTn id="8" dur="800" decel="100000" fill="hold"/>
                                        <p:tgtEl>
                                          <p:spTgt spid="115716"/>
                                        </p:tgtEl>
                                        <p:attrNameLst>
                                          <p:attrName>style.rotation</p:attrName>
                                        </p:attrNameLst>
                                      </p:cBhvr>
                                      <p:tavLst>
                                        <p:tav tm="0">
                                          <p:val>
                                            <p:fltVal val="-90"/>
                                          </p:val>
                                        </p:tav>
                                        <p:tav tm="100000">
                                          <p:val>
                                            <p:fltVal val="0"/>
                                          </p:val>
                                        </p:tav>
                                      </p:tavLst>
                                    </p:anim>
                                    <p:anim calcmode="lin" valueType="num">
                                      <p:cBhvr>
                                        <p:cTn id="9" dur="800" decel="100000" fill="hold"/>
                                        <p:tgtEl>
                                          <p:spTgt spid="115716"/>
                                        </p:tgtEl>
                                        <p:attrNameLst>
                                          <p:attrName>ppt_x</p:attrName>
                                        </p:attrNameLst>
                                      </p:cBhvr>
                                      <p:tavLst>
                                        <p:tav tm="0">
                                          <p:val>
                                            <p:strVal val="#ppt_x+0.4"/>
                                          </p:val>
                                        </p:tav>
                                        <p:tav tm="100000">
                                          <p:val>
                                            <p:strVal val="#ppt_x-0.05"/>
                                          </p:val>
                                        </p:tav>
                                      </p:tavLst>
                                    </p:anim>
                                    <p:anim calcmode="lin" valueType="num">
                                      <p:cBhvr>
                                        <p:cTn id="10" dur="800" decel="100000" fill="hold"/>
                                        <p:tgtEl>
                                          <p:spTgt spid="1157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57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571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115719">
                                            <p:txEl>
                                              <p:pRg st="0" end="0"/>
                                            </p:txEl>
                                          </p:spTgt>
                                        </p:tgtEl>
                                        <p:attrNameLst>
                                          <p:attrName>style.visibility</p:attrName>
                                        </p:attrNameLst>
                                      </p:cBhvr>
                                      <p:to>
                                        <p:strVal val="visible"/>
                                      </p:to>
                                    </p:set>
                                    <p:anim from="(-#ppt_w/2)" to="(#ppt_x)" calcmode="lin" valueType="num">
                                      <p:cBhvr>
                                        <p:cTn id="17" dur="600" fill="hold">
                                          <p:stCondLst>
                                            <p:cond delay="0"/>
                                          </p:stCondLst>
                                        </p:cTn>
                                        <p:tgtEl>
                                          <p:spTgt spid="115719">
                                            <p:txEl>
                                              <p:pRg st="0" end="0"/>
                                            </p:txEl>
                                          </p:spTgt>
                                        </p:tgtEl>
                                        <p:attrNameLst>
                                          <p:attrName>ppt_x</p:attrName>
                                        </p:attrNameLst>
                                      </p:cBhvr>
                                    </p:anim>
                                    <p:anim from="0" to="-1.0" calcmode="lin" valueType="num">
                                      <p:cBhvr>
                                        <p:cTn id="18" dur="200" decel="50000" autoRev="1" fill="hold">
                                          <p:stCondLst>
                                            <p:cond delay="600"/>
                                          </p:stCondLst>
                                        </p:cTn>
                                        <p:tgtEl>
                                          <p:spTgt spid="115719">
                                            <p:txEl>
                                              <p:pRg st="0" end="0"/>
                                            </p:txEl>
                                          </p:spTgt>
                                        </p:tgtEl>
                                        <p:attrNameLst>
                                          <p:attrName>xshear</p:attrName>
                                        </p:attrNameLst>
                                      </p:cBhvr>
                                    </p:anim>
                                    <p:animScale>
                                      <p:cBhvr>
                                        <p:cTn id="19" dur="200" decel="100000" autoRev="1" fill="hold">
                                          <p:stCondLst>
                                            <p:cond delay="600"/>
                                          </p:stCondLst>
                                        </p:cTn>
                                        <p:tgtEl>
                                          <p:spTgt spid="115719">
                                            <p:txEl>
                                              <p:pRg st="0" end="0"/>
                                            </p:txEl>
                                          </p:spTgt>
                                        </p:tgtEl>
                                      </p:cBhvr>
                                      <p:from x="100000" y="100000"/>
                                      <p:to x="80000" y="100000"/>
                                    </p:animScale>
                                    <p:anim by="(#ppt_h/3+#ppt_w*0.1)" calcmode="lin" valueType="num">
                                      <p:cBhvr additive="sum">
                                        <p:cTn id="20" dur="200" decel="100000" autoRev="1" fill="hold">
                                          <p:stCondLst>
                                            <p:cond delay="600"/>
                                          </p:stCondLst>
                                        </p:cTn>
                                        <p:tgtEl>
                                          <p:spTgt spid="115719">
                                            <p:txEl>
                                              <p:pRg st="0" end="0"/>
                                            </p:txEl>
                                          </p:spTgt>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15720"/>
                                        </p:tgtEl>
                                        <p:attrNameLst>
                                          <p:attrName>style.visibility</p:attrName>
                                        </p:attrNameLst>
                                      </p:cBhvr>
                                      <p:to>
                                        <p:strVal val="visible"/>
                                      </p:to>
                                    </p:set>
                                    <p:anim calcmode="lin" valueType="num">
                                      <p:cBhvr>
                                        <p:cTn id="25" dur="500" fill="hold"/>
                                        <p:tgtEl>
                                          <p:spTgt spid="115720"/>
                                        </p:tgtEl>
                                        <p:attrNameLst>
                                          <p:attrName>ppt_w</p:attrName>
                                        </p:attrNameLst>
                                      </p:cBhvr>
                                      <p:tavLst>
                                        <p:tav tm="0">
                                          <p:val>
                                            <p:strVal val="#ppt_w*0.05"/>
                                          </p:val>
                                        </p:tav>
                                        <p:tav tm="100000">
                                          <p:val>
                                            <p:strVal val="#ppt_w"/>
                                          </p:val>
                                        </p:tav>
                                      </p:tavLst>
                                    </p:anim>
                                    <p:anim calcmode="lin" valueType="num">
                                      <p:cBhvr>
                                        <p:cTn id="26" dur="500" fill="hold"/>
                                        <p:tgtEl>
                                          <p:spTgt spid="115720"/>
                                        </p:tgtEl>
                                        <p:attrNameLst>
                                          <p:attrName>ppt_h</p:attrName>
                                        </p:attrNameLst>
                                      </p:cBhvr>
                                      <p:tavLst>
                                        <p:tav tm="0">
                                          <p:val>
                                            <p:strVal val="#ppt_h"/>
                                          </p:val>
                                        </p:tav>
                                        <p:tav tm="100000">
                                          <p:val>
                                            <p:strVal val="#ppt_h"/>
                                          </p:val>
                                        </p:tav>
                                      </p:tavLst>
                                    </p:anim>
                                    <p:anim calcmode="lin" valueType="num">
                                      <p:cBhvr>
                                        <p:cTn id="27" dur="500" fill="hold"/>
                                        <p:tgtEl>
                                          <p:spTgt spid="115720"/>
                                        </p:tgtEl>
                                        <p:attrNameLst>
                                          <p:attrName>ppt_x</p:attrName>
                                        </p:attrNameLst>
                                      </p:cBhvr>
                                      <p:tavLst>
                                        <p:tav tm="0">
                                          <p:val>
                                            <p:strVal val="#ppt_x-.2"/>
                                          </p:val>
                                        </p:tav>
                                        <p:tav tm="100000">
                                          <p:val>
                                            <p:strVal val="#ppt_x"/>
                                          </p:val>
                                        </p:tav>
                                      </p:tavLst>
                                    </p:anim>
                                    <p:anim calcmode="lin" valueType="num">
                                      <p:cBhvr>
                                        <p:cTn id="28" dur="500" fill="hold"/>
                                        <p:tgtEl>
                                          <p:spTgt spid="115720"/>
                                        </p:tgtEl>
                                        <p:attrNameLst>
                                          <p:attrName>ppt_y</p:attrName>
                                        </p:attrNameLst>
                                      </p:cBhvr>
                                      <p:tavLst>
                                        <p:tav tm="0">
                                          <p:val>
                                            <p:strVal val="#ppt_y"/>
                                          </p:val>
                                        </p:tav>
                                        <p:tav tm="100000">
                                          <p:val>
                                            <p:strVal val="#ppt_y"/>
                                          </p:val>
                                        </p:tav>
                                      </p:tavLst>
                                    </p:anim>
                                    <p:animEffect transition="in" filter="fade">
                                      <p:cBhvr>
                                        <p:cTn id="29" dur="500"/>
                                        <p:tgtEl>
                                          <p:spTgt spid="115720"/>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115721"/>
                                        </p:tgtEl>
                                        <p:attrNameLst>
                                          <p:attrName>style.visibility</p:attrName>
                                        </p:attrNameLst>
                                      </p:cBhvr>
                                      <p:to>
                                        <p:strVal val="visible"/>
                                      </p:to>
                                    </p:set>
                                    <p:anim calcmode="lin" valueType="num">
                                      <p:cBhvr>
                                        <p:cTn id="34" dur="500" fill="hold"/>
                                        <p:tgtEl>
                                          <p:spTgt spid="115721"/>
                                        </p:tgtEl>
                                        <p:attrNameLst>
                                          <p:attrName>ppt_w</p:attrName>
                                        </p:attrNameLst>
                                      </p:cBhvr>
                                      <p:tavLst>
                                        <p:tav tm="0">
                                          <p:val>
                                            <p:strVal val="#ppt_w*0.05"/>
                                          </p:val>
                                        </p:tav>
                                        <p:tav tm="100000">
                                          <p:val>
                                            <p:strVal val="#ppt_w"/>
                                          </p:val>
                                        </p:tav>
                                      </p:tavLst>
                                    </p:anim>
                                    <p:anim calcmode="lin" valueType="num">
                                      <p:cBhvr>
                                        <p:cTn id="35" dur="500" fill="hold"/>
                                        <p:tgtEl>
                                          <p:spTgt spid="115721"/>
                                        </p:tgtEl>
                                        <p:attrNameLst>
                                          <p:attrName>ppt_h</p:attrName>
                                        </p:attrNameLst>
                                      </p:cBhvr>
                                      <p:tavLst>
                                        <p:tav tm="0">
                                          <p:val>
                                            <p:strVal val="#ppt_h"/>
                                          </p:val>
                                        </p:tav>
                                        <p:tav tm="100000">
                                          <p:val>
                                            <p:strVal val="#ppt_h"/>
                                          </p:val>
                                        </p:tav>
                                      </p:tavLst>
                                    </p:anim>
                                    <p:anim calcmode="lin" valueType="num">
                                      <p:cBhvr>
                                        <p:cTn id="36" dur="500" fill="hold"/>
                                        <p:tgtEl>
                                          <p:spTgt spid="115721"/>
                                        </p:tgtEl>
                                        <p:attrNameLst>
                                          <p:attrName>ppt_x</p:attrName>
                                        </p:attrNameLst>
                                      </p:cBhvr>
                                      <p:tavLst>
                                        <p:tav tm="0">
                                          <p:val>
                                            <p:strVal val="#ppt_x-.2"/>
                                          </p:val>
                                        </p:tav>
                                        <p:tav tm="100000">
                                          <p:val>
                                            <p:strVal val="#ppt_x"/>
                                          </p:val>
                                        </p:tav>
                                      </p:tavLst>
                                    </p:anim>
                                    <p:anim calcmode="lin" valueType="num">
                                      <p:cBhvr>
                                        <p:cTn id="37" dur="500" fill="hold"/>
                                        <p:tgtEl>
                                          <p:spTgt spid="115721"/>
                                        </p:tgtEl>
                                        <p:attrNameLst>
                                          <p:attrName>ppt_y</p:attrName>
                                        </p:attrNameLst>
                                      </p:cBhvr>
                                      <p:tavLst>
                                        <p:tav tm="0">
                                          <p:val>
                                            <p:strVal val="#ppt_y"/>
                                          </p:val>
                                        </p:tav>
                                        <p:tav tm="100000">
                                          <p:val>
                                            <p:strVal val="#ppt_y"/>
                                          </p:val>
                                        </p:tav>
                                      </p:tavLst>
                                    </p:anim>
                                    <p:animEffect transition="in" filter="fade">
                                      <p:cBhvr>
                                        <p:cTn id="38" dur="500"/>
                                        <p:tgtEl>
                                          <p:spTgt spid="115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1157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l-GR"/>
              <a:t>Επιπτώσεις στο περιβάλλον</a:t>
            </a:r>
          </a:p>
        </p:txBody>
      </p:sp>
      <p:sp>
        <p:nvSpPr>
          <p:cNvPr id="117763" name="Rectangle 3"/>
          <p:cNvSpPr>
            <a:spLocks noGrp="1" noChangeArrowheads="1"/>
          </p:cNvSpPr>
          <p:nvPr>
            <p:ph type="body" sz="half" idx="1"/>
          </p:nvPr>
        </p:nvSpPr>
        <p:spPr>
          <a:xfrm>
            <a:off x="457200" y="1905000"/>
            <a:ext cx="7931150" cy="4114800"/>
          </a:xfrm>
        </p:spPr>
        <p:txBody>
          <a:bodyPr/>
          <a:lstStyle/>
          <a:p>
            <a:pPr>
              <a:buFontTx/>
              <a:buNone/>
            </a:pPr>
            <a:r>
              <a:rPr lang="el-GR" sz="2400">
                <a:effectLst/>
              </a:rPr>
              <a:t>Θετικές:</a:t>
            </a:r>
          </a:p>
          <a:p>
            <a:pPr>
              <a:buFontTx/>
              <a:buNone/>
            </a:pPr>
            <a:r>
              <a:rPr lang="el-GR" sz="2400">
                <a:effectLst/>
              </a:rPr>
              <a:t>Το τζετ σκι στο περιβάλλον είναι οικολογικό και δεν το μολύνει επίσης είναι γρήγορο, αθόρυβο, αβύθιστο. Στον οικονομικό τομέα είναι οικονομικά κάποια μοντέλα αλλά κάποια αλλά δεν είναι…..</a:t>
            </a:r>
          </a:p>
          <a:p>
            <a:pPr>
              <a:buFontTx/>
              <a:buNone/>
            </a:pPr>
            <a:r>
              <a:rPr lang="el-GR" sz="2400">
                <a:effectLst/>
              </a:rPr>
              <a:t>Αρνητικές:</a:t>
            </a:r>
          </a:p>
          <a:p>
            <a:pPr>
              <a:buFontTx/>
              <a:buNone/>
            </a:pPr>
            <a:r>
              <a:rPr lang="el-GR" sz="2400">
                <a:effectLst/>
              </a:rPr>
              <a:t>Εκτός από όλα αυτά τα καλά το τζετ σκι μπορεί να γίνει πολύ επικίνδυνο και να ακολουθήσουν μοιραία ατυχήματα για αυτόν που είναι πάνω του αν δεν ξέρει να το χρησιμοποιεί σωστά.</a:t>
            </a:r>
          </a:p>
        </p:txBody>
      </p:sp>
      <p:pic>
        <p:nvPicPr>
          <p:cNvPr id="117764" name="Picture 4" descr="IMG_20190406_161252"/>
          <p:cNvPicPr>
            <a:picLocks noChangeAspect="1" noChangeArrowheads="1"/>
          </p:cNvPicPr>
          <p:nvPr>
            <p:ph sz="quarter" idx="2"/>
          </p:nvPr>
        </p:nvPicPr>
        <p:blipFill>
          <a:blip r:embed="rId2" cstate="print"/>
          <a:srcRect/>
          <a:stretch>
            <a:fillRect/>
          </a:stretch>
        </p:blipFill>
        <p:spPr>
          <a:xfrm>
            <a:off x="1835150" y="1916113"/>
            <a:ext cx="425450" cy="431800"/>
          </a:xfrm>
          <a:noFill/>
          <a:ln/>
        </p:spPr>
      </p:pic>
      <p:pic>
        <p:nvPicPr>
          <p:cNvPr id="117766" name="Picture 6" descr="IMG_20190406_161313"/>
          <p:cNvPicPr>
            <a:picLocks noChangeAspect="1" noChangeArrowheads="1"/>
          </p:cNvPicPr>
          <p:nvPr>
            <p:ph sz="quarter" idx="3"/>
          </p:nvPr>
        </p:nvPicPr>
        <p:blipFill>
          <a:blip r:embed="rId3" cstate="print"/>
          <a:srcRect/>
          <a:stretch>
            <a:fillRect/>
          </a:stretch>
        </p:blipFill>
        <p:spPr>
          <a:xfrm>
            <a:off x="2124075" y="3860800"/>
            <a:ext cx="469900" cy="3968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strips(downLeft)">
                                      <p:cBhvr>
                                        <p:cTn id="7" dur="500"/>
                                        <p:tgtEl>
                                          <p:spTgt spid="11776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117763">
                                            <p:txEl>
                                              <p:pRg st="0" end="0"/>
                                            </p:txEl>
                                          </p:spTgt>
                                        </p:tgtEl>
                                        <p:attrNameLst>
                                          <p:attrName>style.visibility</p:attrName>
                                        </p:attrNameLst>
                                      </p:cBhvr>
                                      <p:to>
                                        <p:strVal val="visible"/>
                                      </p:to>
                                    </p:set>
                                    <p:anim from="(-#ppt_w/2)" to="(#ppt_x)" calcmode="lin" valueType="num">
                                      <p:cBhvr>
                                        <p:cTn id="12" dur="600" fill="hold">
                                          <p:stCondLst>
                                            <p:cond delay="0"/>
                                          </p:stCondLst>
                                        </p:cTn>
                                        <p:tgtEl>
                                          <p:spTgt spid="117763">
                                            <p:txEl>
                                              <p:pRg st="0" end="0"/>
                                            </p:txEl>
                                          </p:spTgt>
                                        </p:tgtEl>
                                        <p:attrNameLst>
                                          <p:attrName>ppt_x</p:attrName>
                                        </p:attrNameLst>
                                      </p:cBhvr>
                                    </p:anim>
                                    <p:anim from="0" to="-1.0" calcmode="lin" valueType="num">
                                      <p:cBhvr>
                                        <p:cTn id="13" dur="200" decel="50000" autoRev="1" fill="hold">
                                          <p:stCondLst>
                                            <p:cond delay="600"/>
                                          </p:stCondLst>
                                        </p:cTn>
                                        <p:tgtEl>
                                          <p:spTgt spid="117763">
                                            <p:txEl>
                                              <p:pRg st="0" end="0"/>
                                            </p:txEl>
                                          </p:spTgt>
                                        </p:tgtEl>
                                        <p:attrNameLst>
                                          <p:attrName>xshear</p:attrName>
                                        </p:attrNameLst>
                                      </p:cBhvr>
                                    </p:anim>
                                    <p:animScale>
                                      <p:cBhvr>
                                        <p:cTn id="14" dur="200" decel="100000" autoRev="1" fill="hold">
                                          <p:stCondLst>
                                            <p:cond delay="600"/>
                                          </p:stCondLst>
                                        </p:cTn>
                                        <p:tgtEl>
                                          <p:spTgt spid="117763">
                                            <p:txEl>
                                              <p:pRg st="0" end="0"/>
                                            </p:txEl>
                                          </p:spTgt>
                                        </p:tgtEl>
                                      </p:cBhvr>
                                      <p:from x="100000" y="100000"/>
                                      <p:to x="80000" y="100000"/>
                                    </p:animScale>
                                    <p:anim by="(#ppt_h/3+#ppt_w*0.1)" calcmode="lin" valueType="num">
                                      <p:cBhvr additive="sum">
                                        <p:cTn id="15" dur="200" decel="100000" autoRev="1" fill="hold">
                                          <p:stCondLst>
                                            <p:cond delay="600"/>
                                          </p:stCondLst>
                                        </p:cTn>
                                        <p:tgtEl>
                                          <p:spTgt spid="117763">
                                            <p:txEl>
                                              <p:pRg st="0" end="0"/>
                                            </p:txEl>
                                          </p:spTgt>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117763">
                                            <p:txEl>
                                              <p:pRg st="1" end="1"/>
                                            </p:txEl>
                                          </p:spTgt>
                                        </p:tgtEl>
                                        <p:attrNameLst>
                                          <p:attrName>style.visibility</p:attrName>
                                        </p:attrNameLst>
                                      </p:cBhvr>
                                      <p:to>
                                        <p:strVal val="visible"/>
                                      </p:to>
                                    </p:set>
                                    <p:anim from="(-#ppt_w/2)" to="(#ppt_x)" calcmode="lin" valueType="num">
                                      <p:cBhvr>
                                        <p:cTn id="20" dur="600" fill="hold">
                                          <p:stCondLst>
                                            <p:cond delay="0"/>
                                          </p:stCondLst>
                                        </p:cTn>
                                        <p:tgtEl>
                                          <p:spTgt spid="117763">
                                            <p:txEl>
                                              <p:pRg st="1" end="1"/>
                                            </p:txEl>
                                          </p:spTgt>
                                        </p:tgtEl>
                                        <p:attrNameLst>
                                          <p:attrName>ppt_x</p:attrName>
                                        </p:attrNameLst>
                                      </p:cBhvr>
                                    </p:anim>
                                    <p:anim from="0" to="-1.0" calcmode="lin" valueType="num">
                                      <p:cBhvr>
                                        <p:cTn id="21" dur="200" decel="50000" autoRev="1" fill="hold">
                                          <p:stCondLst>
                                            <p:cond delay="600"/>
                                          </p:stCondLst>
                                        </p:cTn>
                                        <p:tgtEl>
                                          <p:spTgt spid="117763">
                                            <p:txEl>
                                              <p:pRg st="1" end="1"/>
                                            </p:txEl>
                                          </p:spTgt>
                                        </p:tgtEl>
                                        <p:attrNameLst>
                                          <p:attrName>xshear</p:attrName>
                                        </p:attrNameLst>
                                      </p:cBhvr>
                                    </p:anim>
                                    <p:animScale>
                                      <p:cBhvr>
                                        <p:cTn id="22" dur="200" decel="100000" autoRev="1" fill="hold">
                                          <p:stCondLst>
                                            <p:cond delay="600"/>
                                          </p:stCondLst>
                                        </p:cTn>
                                        <p:tgtEl>
                                          <p:spTgt spid="117763">
                                            <p:txEl>
                                              <p:pRg st="1" end="1"/>
                                            </p:txEl>
                                          </p:spTgt>
                                        </p:tgtEl>
                                      </p:cBhvr>
                                      <p:from x="100000" y="100000"/>
                                      <p:to x="80000" y="100000"/>
                                    </p:animScale>
                                    <p:anim by="(#ppt_h/3+#ppt_w*0.1)" calcmode="lin" valueType="num">
                                      <p:cBhvr additive="sum">
                                        <p:cTn id="23" dur="200" decel="100000" autoRev="1" fill="hold">
                                          <p:stCondLst>
                                            <p:cond delay="600"/>
                                          </p:stCondLst>
                                        </p:cTn>
                                        <p:tgtEl>
                                          <p:spTgt spid="117763">
                                            <p:txEl>
                                              <p:pRg st="1" end="1"/>
                                            </p:txEl>
                                          </p:spTgt>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117763">
                                            <p:txEl>
                                              <p:pRg st="2" end="2"/>
                                            </p:txEl>
                                          </p:spTgt>
                                        </p:tgtEl>
                                        <p:attrNameLst>
                                          <p:attrName>style.visibility</p:attrName>
                                        </p:attrNameLst>
                                      </p:cBhvr>
                                      <p:to>
                                        <p:strVal val="visible"/>
                                      </p:to>
                                    </p:set>
                                    <p:anim from="(-#ppt_w/2)" to="(#ppt_x)" calcmode="lin" valueType="num">
                                      <p:cBhvr>
                                        <p:cTn id="28" dur="600" fill="hold">
                                          <p:stCondLst>
                                            <p:cond delay="0"/>
                                          </p:stCondLst>
                                        </p:cTn>
                                        <p:tgtEl>
                                          <p:spTgt spid="117763">
                                            <p:txEl>
                                              <p:pRg st="2" end="2"/>
                                            </p:txEl>
                                          </p:spTgt>
                                        </p:tgtEl>
                                        <p:attrNameLst>
                                          <p:attrName>ppt_x</p:attrName>
                                        </p:attrNameLst>
                                      </p:cBhvr>
                                    </p:anim>
                                    <p:anim from="0" to="-1.0" calcmode="lin" valueType="num">
                                      <p:cBhvr>
                                        <p:cTn id="29" dur="200" decel="50000" autoRev="1" fill="hold">
                                          <p:stCondLst>
                                            <p:cond delay="600"/>
                                          </p:stCondLst>
                                        </p:cTn>
                                        <p:tgtEl>
                                          <p:spTgt spid="117763">
                                            <p:txEl>
                                              <p:pRg st="2" end="2"/>
                                            </p:txEl>
                                          </p:spTgt>
                                        </p:tgtEl>
                                        <p:attrNameLst>
                                          <p:attrName>xshear</p:attrName>
                                        </p:attrNameLst>
                                      </p:cBhvr>
                                    </p:anim>
                                    <p:animScale>
                                      <p:cBhvr>
                                        <p:cTn id="30" dur="200" decel="100000" autoRev="1" fill="hold">
                                          <p:stCondLst>
                                            <p:cond delay="600"/>
                                          </p:stCondLst>
                                        </p:cTn>
                                        <p:tgtEl>
                                          <p:spTgt spid="117763">
                                            <p:txEl>
                                              <p:pRg st="2" end="2"/>
                                            </p:txEl>
                                          </p:spTgt>
                                        </p:tgtEl>
                                      </p:cBhvr>
                                      <p:from x="100000" y="100000"/>
                                      <p:to x="80000" y="100000"/>
                                    </p:animScale>
                                    <p:anim by="(#ppt_h/3+#ppt_w*0.1)" calcmode="lin" valueType="num">
                                      <p:cBhvr additive="sum">
                                        <p:cTn id="31" dur="200" decel="100000" autoRev="1" fill="hold">
                                          <p:stCondLst>
                                            <p:cond delay="600"/>
                                          </p:stCondLst>
                                        </p:cTn>
                                        <p:tgtEl>
                                          <p:spTgt spid="117763">
                                            <p:txEl>
                                              <p:pRg st="2" end="2"/>
                                            </p:txEl>
                                          </p:spTgt>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117763">
                                            <p:txEl>
                                              <p:pRg st="3" end="3"/>
                                            </p:txEl>
                                          </p:spTgt>
                                        </p:tgtEl>
                                        <p:attrNameLst>
                                          <p:attrName>style.visibility</p:attrName>
                                        </p:attrNameLst>
                                      </p:cBhvr>
                                      <p:to>
                                        <p:strVal val="visible"/>
                                      </p:to>
                                    </p:set>
                                    <p:anim from="(-#ppt_w/2)" to="(#ppt_x)" calcmode="lin" valueType="num">
                                      <p:cBhvr>
                                        <p:cTn id="36" dur="600" fill="hold">
                                          <p:stCondLst>
                                            <p:cond delay="0"/>
                                          </p:stCondLst>
                                        </p:cTn>
                                        <p:tgtEl>
                                          <p:spTgt spid="117763">
                                            <p:txEl>
                                              <p:pRg st="3" end="3"/>
                                            </p:txEl>
                                          </p:spTgt>
                                        </p:tgtEl>
                                        <p:attrNameLst>
                                          <p:attrName>ppt_x</p:attrName>
                                        </p:attrNameLst>
                                      </p:cBhvr>
                                    </p:anim>
                                    <p:anim from="0" to="-1.0" calcmode="lin" valueType="num">
                                      <p:cBhvr>
                                        <p:cTn id="37" dur="200" decel="50000" autoRev="1" fill="hold">
                                          <p:stCondLst>
                                            <p:cond delay="600"/>
                                          </p:stCondLst>
                                        </p:cTn>
                                        <p:tgtEl>
                                          <p:spTgt spid="117763">
                                            <p:txEl>
                                              <p:pRg st="3" end="3"/>
                                            </p:txEl>
                                          </p:spTgt>
                                        </p:tgtEl>
                                        <p:attrNameLst>
                                          <p:attrName>xshear</p:attrName>
                                        </p:attrNameLst>
                                      </p:cBhvr>
                                    </p:anim>
                                    <p:animScale>
                                      <p:cBhvr>
                                        <p:cTn id="38" dur="200" decel="100000" autoRev="1" fill="hold">
                                          <p:stCondLst>
                                            <p:cond delay="600"/>
                                          </p:stCondLst>
                                        </p:cTn>
                                        <p:tgtEl>
                                          <p:spTgt spid="117763">
                                            <p:txEl>
                                              <p:pRg st="3" end="3"/>
                                            </p:txEl>
                                          </p:spTgt>
                                        </p:tgtEl>
                                      </p:cBhvr>
                                      <p:from x="100000" y="100000"/>
                                      <p:to x="80000" y="100000"/>
                                    </p:animScale>
                                    <p:anim by="(#ppt_h/3+#ppt_w*0.1)" calcmode="lin" valueType="num">
                                      <p:cBhvr additive="sum">
                                        <p:cTn id="39" dur="200" decel="100000" autoRev="1" fill="hold">
                                          <p:stCondLst>
                                            <p:cond delay="600"/>
                                          </p:stCondLst>
                                        </p:cTn>
                                        <p:tgtEl>
                                          <p:spTgt spid="117763">
                                            <p:txEl>
                                              <p:pRg st="3" end="3"/>
                                            </p:txEl>
                                          </p:spTgt>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nodeType="clickEffect">
                                  <p:stCondLst>
                                    <p:cond delay="0"/>
                                  </p:stCondLst>
                                  <p:childTnLst>
                                    <p:set>
                                      <p:cBhvr>
                                        <p:cTn id="43" dur="1" fill="hold">
                                          <p:stCondLst>
                                            <p:cond delay="0"/>
                                          </p:stCondLst>
                                        </p:cTn>
                                        <p:tgtEl>
                                          <p:spTgt spid="117764"/>
                                        </p:tgtEl>
                                        <p:attrNameLst>
                                          <p:attrName>style.visibility</p:attrName>
                                        </p:attrNameLst>
                                      </p:cBhvr>
                                      <p:to>
                                        <p:strVal val="visible"/>
                                      </p:to>
                                    </p:set>
                                    <p:animEffect transition="in" filter="wedge">
                                      <p:cBhvr>
                                        <p:cTn id="44" dur="2000"/>
                                        <p:tgtEl>
                                          <p:spTgt spid="117764"/>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117766"/>
                                        </p:tgtEl>
                                        <p:attrNameLst>
                                          <p:attrName>style.visibility</p:attrName>
                                        </p:attrNameLst>
                                      </p:cBhvr>
                                      <p:to>
                                        <p:strVal val="visible"/>
                                      </p:to>
                                    </p:set>
                                    <p:animEffect transition="in" filter="wedge">
                                      <p:cBhvr>
                                        <p:cTn id="49" dur="2000"/>
                                        <p:tgtEl>
                                          <p:spTgt spid="117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P spid="1177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68313" y="0"/>
            <a:ext cx="8229600" cy="1384300"/>
          </a:xfrm>
        </p:spPr>
        <p:txBody>
          <a:bodyPr/>
          <a:lstStyle/>
          <a:p>
            <a:pPr algn="ctr"/>
            <a:r>
              <a:rPr lang="el-GR" sz="4000">
                <a:effectLst/>
              </a:rPr>
              <a:t>Υλικά και εργαλεία που χρησιμοποίησα</a:t>
            </a:r>
          </a:p>
        </p:txBody>
      </p:sp>
      <p:graphicFrame>
        <p:nvGraphicFramePr>
          <p:cNvPr id="118869" name="Group 85"/>
          <p:cNvGraphicFramePr>
            <a:graphicFrameLocks noGrp="1"/>
          </p:cNvGraphicFramePr>
          <p:nvPr>
            <p:ph sz="half" idx="1"/>
          </p:nvPr>
        </p:nvGraphicFramePr>
        <p:xfrm>
          <a:off x="323850" y="1412875"/>
          <a:ext cx="8147050" cy="5175250"/>
        </p:xfrm>
        <a:graphic>
          <a:graphicData uri="http://schemas.openxmlformats.org/drawingml/2006/table">
            <a:tbl>
              <a:tblPr/>
              <a:tblGrid>
                <a:gridCol w="4073525"/>
                <a:gridCol w="4073525"/>
              </a:tblGrid>
              <a:tr h="406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latin typeface="Tahoma" pitchFamily="34" charset="0"/>
                          <a:cs typeface="Arial" charset="0"/>
                        </a:rPr>
                        <a:t>Υλικά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latin typeface="Tahoma" pitchFamily="34" charset="0"/>
                          <a:cs typeface="Arial" charset="0"/>
                        </a:rPr>
                        <a:t>Εργαλεία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latin typeface="Tahoma" pitchFamily="34" charset="0"/>
                          <a:cs typeface="Arial" charset="0"/>
                        </a:rPr>
                        <a:t>Κόντρα πλακέ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latin typeface="Tahoma" pitchFamily="34" charset="0"/>
                          <a:cs typeface="Arial" charset="0"/>
                        </a:rPr>
                        <a:t>Ηλεκτρική σέγα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latin typeface="Tahoma" pitchFamily="34" charset="0"/>
                          <a:cs typeface="Arial" charset="0"/>
                        </a:rPr>
                        <a:t>Ανθυγρό φελιζολ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latin typeface="Tahoma" pitchFamily="34" charset="0"/>
                          <a:cs typeface="Arial" charset="0"/>
                        </a:rPr>
                        <a:t>Ράσπα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latin typeface="Tahoma" pitchFamily="34" charset="0"/>
                          <a:cs typeface="Arial" charset="0"/>
                        </a:rPr>
                        <a:t>Ράβδος σιλικόνης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latin typeface="Tahoma" pitchFamily="34" charset="0"/>
                          <a:cs typeface="Arial" charset="0"/>
                        </a:rPr>
                        <a:t>Γυαλόχαρτο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latin typeface="Tahoma" pitchFamily="34" charset="0"/>
                          <a:cs typeface="Arial" charset="0"/>
                        </a:rPr>
                        <a:t>Μακετόχαρτο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latin typeface="Tahoma" pitchFamily="34" charset="0"/>
                          <a:cs typeface="Arial" charset="0"/>
                        </a:rPr>
                        <a:t>Πιστόλι σιλικόνης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latin typeface="Tahoma" pitchFamily="34" charset="0"/>
                          <a:cs typeface="Arial" charset="0"/>
                        </a:rPr>
                        <a:t>Μπόγια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latin typeface="Tahoma" pitchFamily="34" charset="0"/>
                          <a:cs typeface="Arial" charset="0"/>
                        </a:rPr>
                        <a:t>Πινέλο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l-GR" sz="2800" b="0" i="0" u="none" strike="noStrike" cap="none" normalizeH="0" baseline="0" smtClean="0">
                        <a:ln>
                          <a:noFill/>
                        </a:ln>
                        <a:solidFill>
                          <a:schemeClr val="tx1"/>
                        </a:solidFill>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latin typeface="Tahoma" pitchFamily="34" charset="0"/>
                          <a:cs typeface="Arial" charset="0"/>
                        </a:rPr>
                        <a:t>Χάρακας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l-GR" sz="2800" b="0" i="0" u="none" strike="noStrike" cap="none" normalizeH="0" baseline="0" smtClean="0">
                        <a:ln>
                          <a:noFill/>
                        </a:ln>
                        <a:solidFill>
                          <a:schemeClr val="tx1"/>
                        </a:solidFill>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latin typeface="Tahoma" pitchFamily="34" charset="0"/>
                          <a:cs typeface="Arial" charset="0"/>
                        </a:rPr>
                        <a:t>Μολύβι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l-GR" sz="2800" b="0" i="0" u="none" strike="noStrike" cap="none" normalizeH="0" baseline="0" smtClean="0">
                        <a:ln>
                          <a:noFill/>
                        </a:ln>
                        <a:solidFill>
                          <a:schemeClr val="tx1"/>
                        </a:solidFill>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latin typeface="Tahoma" pitchFamily="34" charset="0"/>
                          <a:cs typeface="Arial" charset="0"/>
                        </a:rPr>
                        <a:t>Κοπίδι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l-GR" sz="2800" b="0" i="0" u="none" strike="noStrike" cap="none" normalizeH="0" baseline="0" smtClean="0">
                        <a:ln>
                          <a:noFill/>
                        </a:ln>
                        <a:solidFill>
                          <a:schemeClr val="tx1"/>
                        </a:solidFill>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latin typeface="Tahoma" pitchFamily="34" charset="0"/>
                          <a:cs typeface="Arial" charset="0"/>
                        </a:rPr>
                        <a:t>Μαχαίρι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8855" name="Picture 71" descr="IMG_20190406_161112"/>
          <p:cNvPicPr>
            <a:picLocks noChangeAspect="1" noChangeArrowheads="1"/>
          </p:cNvPicPr>
          <p:nvPr>
            <p:ph sz="half" idx="2"/>
          </p:nvPr>
        </p:nvPicPr>
        <p:blipFill>
          <a:blip r:embed="rId2"/>
          <a:srcRect/>
          <a:stretch>
            <a:fillRect/>
          </a:stretch>
        </p:blipFill>
        <p:spPr>
          <a:xfrm>
            <a:off x="684213" y="4581525"/>
            <a:ext cx="3313112" cy="19113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18786"/>
                                        </p:tgtEl>
                                        <p:attrNameLst>
                                          <p:attrName>style.visibility</p:attrName>
                                        </p:attrNameLst>
                                      </p:cBhvr>
                                      <p:to>
                                        <p:strVal val="visible"/>
                                      </p:to>
                                    </p:set>
                                    <p:anim from="(-#ppt_w/2)" to="(#ppt_x)" calcmode="lin" valueType="num">
                                      <p:cBhvr>
                                        <p:cTn id="7" dur="600" fill="hold">
                                          <p:stCondLst>
                                            <p:cond delay="0"/>
                                          </p:stCondLst>
                                        </p:cTn>
                                        <p:tgtEl>
                                          <p:spTgt spid="118786"/>
                                        </p:tgtEl>
                                        <p:attrNameLst>
                                          <p:attrName>ppt_x</p:attrName>
                                        </p:attrNameLst>
                                      </p:cBhvr>
                                    </p:anim>
                                    <p:anim from="0" to="-1.0" calcmode="lin" valueType="num">
                                      <p:cBhvr>
                                        <p:cTn id="8" dur="200" decel="50000" autoRev="1" fill="hold">
                                          <p:stCondLst>
                                            <p:cond delay="600"/>
                                          </p:stCondLst>
                                        </p:cTn>
                                        <p:tgtEl>
                                          <p:spTgt spid="118786"/>
                                        </p:tgtEl>
                                        <p:attrNameLst>
                                          <p:attrName>xshear</p:attrName>
                                        </p:attrNameLst>
                                      </p:cBhvr>
                                    </p:anim>
                                    <p:animScale>
                                      <p:cBhvr>
                                        <p:cTn id="9" dur="200" decel="100000" autoRev="1" fill="hold">
                                          <p:stCondLst>
                                            <p:cond delay="600"/>
                                          </p:stCondLst>
                                        </p:cTn>
                                        <p:tgtEl>
                                          <p:spTgt spid="118786"/>
                                        </p:tgtEl>
                                      </p:cBhvr>
                                      <p:from x="100000" y="100000"/>
                                      <p:to x="80000" y="100000"/>
                                    </p:animScale>
                                    <p:anim by="(#ppt_h/3+#ppt_w*0.1)" calcmode="lin" valueType="num">
                                      <p:cBhvr additive="sum">
                                        <p:cTn id="10" dur="200" decel="100000" autoRev="1" fill="hold">
                                          <p:stCondLst>
                                            <p:cond delay="600"/>
                                          </p:stCondLst>
                                        </p:cTn>
                                        <p:tgtEl>
                                          <p:spTgt spid="11878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118869"/>
                                        </p:tgtEl>
                                        <p:attrNameLst>
                                          <p:attrName>style.visibility</p:attrName>
                                        </p:attrNameLst>
                                      </p:cBhvr>
                                      <p:to>
                                        <p:strVal val="visible"/>
                                      </p:to>
                                    </p:set>
                                    <p:anim calcmode="lin" valueType="num">
                                      <p:cBhvr>
                                        <p:cTn id="15" dur="500" fill="hold"/>
                                        <p:tgtEl>
                                          <p:spTgt spid="118869"/>
                                        </p:tgtEl>
                                        <p:attrNameLst>
                                          <p:attrName>ppt_w</p:attrName>
                                        </p:attrNameLst>
                                      </p:cBhvr>
                                      <p:tavLst>
                                        <p:tav tm="0">
                                          <p:val>
                                            <p:strVal val="#ppt_w*0.05"/>
                                          </p:val>
                                        </p:tav>
                                        <p:tav tm="100000">
                                          <p:val>
                                            <p:strVal val="#ppt_w"/>
                                          </p:val>
                                        </p:tav>
                                      </p:tavLst>
                                    </p:anim>
                                    <p:anim calcmode="lin" valueType="num">
                                      <p:cBhvr>
                                        <p:cTn id="16" dur="500" fill="hold"/>
                                        <p:tgtEl>
                                          <p:spTgt spid="118869"/>
                                        </p:tgtEl>
                                        <p:attrNameLst>
                                          <p:attrName>ppt_h</p:attrName>
                                        </p:attrNameLst>
                                      </p:cBhvr>
                                      <p:tavLst>
                                        <p:tav tm="0">
                                          <p:val>
                                            <p:strVal val="#ppt_h"/>
                                          </p:val>
                                        </p:tav>
                                        <p:tav tm="100000">
                                          <p:val>
                                            <p:strVal val="#ppt_h"/>
                                          </p:val>
                                        </p:tav>
                                      </p:tavLst>
                                    </p:anim>
                                    <p:anim calcmode="lin" valueType="num">
                                      <p:cBhvr>
                                        <p:cTn id="17" dur="500" fill="hold"/>
                                        <p:tgtEl>
                                          <p:spTgt spid="118869"/>
                                        </p:tgtEl>
                                        <p:attrNameLst>
                                          <p:attrName>ppt_x</p:attrName>
                                        </p:attrNameLst>
                                      </p:cBhvr>
                                      <p:tavLst>
                                        <p:tav tm="0">
                                          <p:val>
                                            <p:strVal val="#ppt_x-.2"/>
                                          </p:val>
                                        </p:tav>
                                        <p:tav tm="100000">
                                          <p:val>
                                            <p:strVal val="#ppt_x"/>
                                          </p:val>
                                        </p:tav>
                                      </p:tavLst>
                                    </p:anim>
                                    <p:anim calcmode="lin" valueType="num">
                                      <p:cBhvr>
                                        <p:cTn id="18" dur="500" fill="hold"/>
                                        <p:tgtEl>
                                          <p:spTgt spid="118869"/>
                                        </p:tgtEl>
                                        <p:attrNameLst>
                                          <p:attrName>ppt_y</p:attrName>
                                        </p:attrNameLst>
                                      </p:cBhvr>
                                      <p:tavLst>
                                        <p:tav tm="0">
                                          <p:val>
                                            <p:strVal val="#ppt_y"/>
                                          </p:val>
                                        </p:tav>
                                        <p:tav tm="100000">
                                          <p:val>
                                            <p:strVal val="#ppt_y"/>
                                          </p:val>
                                        </p:tav>
                                      </p:tavLst>
                                    </p:anim>
                                    <p:animEffect transition="in" filter="fade">
                                      <p:cBhvr>
                                        <p:cTn id="19" dur="500"/>
                                        <p:tgtEl>
                                          <p:spTgt spid="118869"/>
                                        </p:tgtEl>
                                      </p:cBhvr>
                                    </p:animEffect>
                                  </p:childTnLst>
                                </p:cTn>
                              </p:par>
                            </p:childTnLst>
                          </p:cTn>
                        </p:par>
                      </p:childTnLst>
                    </p:cTn>
                  </p:par>
                  <p:par>
                    <p:cTn id="20" fill="hold">
                      <p:stCondLst>
                        <p:cond delay="indefinite"/>
                      </p:stCondLst>
                      <p:childTnLst>
                        <p:par>
                          <p:cTn id="21" fill="hold">
                            <p:stCondLst>
                              <p:cond delay="0"/>
                            </p:stCondLst>
                            <p:childTnLst>
                              <p:par>
                                <p:cTn id="22" presetID="34" presetClass="entr" presetSubtype="0" fill="hold" nodeType="clickEffect">
                                  <p:stCondLst>
                                    <p:cond delay="0"/>
                                  </p:stCondLst>
                                  <p:childTnLst>
                                    <p:set>
                                      <p:cBhvr>
                                        <p:cTn id="23" dur="1" fill="hold">
                                          <p:stCondLst>
                                            <p:cond delay="0"/>
                                          </p:stCondLst>
                                        </p:cTn>
                                        <p:tgtEl>
                                          <p:spTgt spid="118855"/>
                                        </p:tgtEl>
                                        <p:attrNameLst>
                                          <p:attrName>style.visibility</p:attrName>
                                        </p:attrNameLst>
                                      </p:cBhvr>
                                      <p:to>
                                        <p:strVal val="visible"/>
                                      </p:to>
                                    </p:set>
                                    <p:anim from="(-#ppt_w/2)" to="(#ppt_x)" calcmode="lin" valueType="num">
                                      <p:cBhvr>
                                        <p:cTn id="24" dur="600" fill="hold">
                                          <p:stCondLst>
                                            <p:cond delay="0"/>
                                          </p:stCondLst>
                                        </p:cTn>
                                        <p:tgtEl>
                                          <p:spTgt spid="118855"/>
                                        </p:tgtEl>
                                        <p:attrNameLst>
                                          <p:attrName>ppt_x</p:attrName>
                                        </p:attrNameLst>
                                      </p:cBhvr>
                                    </p:anim>
                                    <p:anim from="0" to="-1.0" calcmode="lin" valueType="num">
                                      <p:cBhvr>
                                        <p:cTn id="25" dur="200" decel="50000" autoRev="1" fill="hold">
                                          <p:stCondLst>
                                            <p:cond delay="600"/>
                                          </p:stCondLst>
                                        </p:cTn>
                                        <p:tgtEl>
                                          <p:spTgt spid="118855"/>
                                        </p:tgtEl>
                                        <p:attrNameLst>
                                          <p:attrName>xshear</p:attrName>
                                        </p:attrNameLst>
                                      </p:cBhvr>
                                    </p:anim>
                                    <p:animScale>
                                      <p:cBhvr>
                                        <p:cTn id="26" dur="200" decel="100000" autoRev="1" fill="hold">
                                          <p:stCondLst>
                                            <p:cond delay="600"/>
                                          </p:stCondLst>
                                        </p:cTn>
                                        <p:tgtEl>
                                          <p:spTgt spid="118855"/>
                                        </p:tgtEl>
                                      </p:cBhvr>
                                      <p:from x="100000" y="100000"/>
                                      <p:to x="80000" y="100000"/>
                                    </p:animScale>
                                    <p:anim by="(#ppt_h/3+#ppt_w*0.1)" calcmode="lin" valueType="num">
                                      <p:cBhvr additive="sum">
                                        <p:cTn id="27" dur="200" decel="100000" autoRev="1" fill="hold">
                                          <p:stCondLst>
                                            <p:cond delay="600"/>
                                          </p:stCondLst>
                                        </p:cTn>
                                        <p:tgtEl>
                                          <p:spTgt spid="11885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lgn="ctr"/>
            <a:r>
              <a:rPr lang="el-GR">
                <a:effectLst/>
              </a:rPr>
              <a:t>Κόστος</a:t>
            </a:r>
            <a:r>
              <a:rPr lang="el-GR"/>
              <a:t> κατασκευής </a:t>
            </a:r>
          </a:p>
        </p:txBody>
      </p:sp>
      <p:sp>
        <p:nvSpPr>
          <p:cNvPr id="122883" name="Rectangle 3"/>
          <p:cNvSpPr>
            <a:spLocks noGrp="1" noChangeArrowheads="1"/>
          </p:cNvSpPr>
          <p:nvPr>
            <p:ph type="body" sz="half" idx="1"/>
          </p:nvPr>
        </p:nvSpPr>
        <p:spPr>
          <a:xfrm>
            <a:off x="457200" y="1905000"/>
            <a:ext cx="7643813" cy="2387600"/>
          </a:xfrm>
        </p:spPr>
        <p:txBody>
          <a:bodyPr/>
          <a:lstStyle/>
          <a:p>
            <a:pPr>
              <a:buFontTx/>
              <a:buNone/>
            </a:pPr>
            <a:r>
              <a:rPr lang="el-GR" sz="2800"/>
              <a:t>Δεν υπήρχε κάποιο κόστος γιατί όλα μου τα </a:t>
            </a:r>
            <a:r>
              <a:rPr lang="el-GR" sz="2800">
                <a:effectLst/>
              </a:rPr>
              <a:t>υλικά</a:t>
            </a:r>
            <a:r>
              <a:rPr lang="el-GR" sz="2800"/>
              <a:t> τα </a:t>
            </a:r>
            <a:r>
              <a:rPr lang="el-GR" sz="2800">
                <a:effectLst/>
              </a:rPr>
              <a:t>προμηθευτικά</a:t>
            </a:r>
            <a:r>
              <a:rPr lang="el-GR" sz="2800"/>
              <a:t> από το εργαστήριο της τεχνολογίας του σχολείου μου.</a:t>
            </a:r>
          </a:p>
        </p:txBody>
      </p:sp>
      <p:pic>
        <p:nvPicPr>
          <p:cNvPr id="122884" name="Picture 4" descr="j0222015"/>
          <p:cNvPicPr>
            <a:picLocks noChangeAspect="1" noChangeArrowheads="1"/>
          </p:cNvPicPr>
          <p:nvPr>
            <p:ph sz="half" idx="2"/>
          </p:nvPr>
        </p:nvPicPr>
        <p:blipFill>
          <a:blip r:embed="rId2"/>
          <a:srcRect/>
          <a:stretch>
            <a:fillRect/>
          </a:stretch>
        </p:blipFill>
        <p:spPr>
          <a:xfrm>
            <a:off x="3492500" y="3860800"/>
            <a:ext cx="1779588" cy="17875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22882"/>
                                        </p:tgtEl>
                                        <p:attrNameLst>
                                          <p:attrName>style.visibility</p:attrName>
                                        </p:attrNameLst>
                                      </p:cBhvr>
                                      <p:to>
                                        <p:strVal val="visible"/>
                                      </p:to>
                                    </p:set>
                                    <p:anim calcmode="lin" valueType="num">
                                      <p:cBhvr>
                                        <p:cTn id="7" dur="1000" fill="hold"/>
                                        <p:tgtEl>
                                          <p:spTgt spid="12288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2288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22882"/>
                                        </p:tgtEl>
                                        <p:attrNameLst>
                                          <p:attrName>ppt_y</p:attrName>
                                        </p:attrNameLst>
                                      </p:cBhvr>
                                      <p:tavLst>
                                        <p:tav tm="0">
                                          <p:val>
                                            <p:strVal val="#ppt_y"/>
                                          </p:val>
                                        </p:tav>
                                        <p:tav tm="100000">
                                          <p:val>
                                            <p:strVal val="#ppt_y"/>
                                          </p:val>
                                        </p:tav>
                                      </p:tavLst>
                                    </p:anim>
                                    <p:animEffect transition="in" filter="fade">
                                      <p:cBhvr>
                                        <p:cTn id="10" dur="1000"/>
                                        <p:tgtEl>
                                          <p:spTgt spid="122882"/>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22883">
                                            <p:txEl>
                                              <p:pRg st="0" end="0"/>
                                            </p:txEl>
                                          </p:spTgt>
                                        </p:tgtEl>
                                        <p:attrNameLst>
                                          <p:attrName>style.visibility</p:attrName>
                                        </p:attrNameLst>
                                      </p:cBhvr>
                                      <p:to>
                                        <p:strVal val="visible"/>
                                      </p:to>
                                    </p:set>
                                    <p:anim calcmode="lin" valueType="num">
                                      <p:cBhvr>
                                        <p:cTn id="15" dur="1000" fill="hold"/>
                                        <p:tgtEl>
                                          <p:spTgt spid="122883">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12288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2288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nodeType="clickEffect">
                                  <p:stCondLst>
                                    <p:cond delay="0"/>
                                  </p:stCondLst>
                                  <p:childTnLst>
                                    <p:set>
                                      <p:cBhvr>
                                        <p:cTn id="21" dur="1" fill="hold">
                                          <p:stCondLst>
                                            <p:cond delay="0"/>
                                          </p:stCondLst>
                                        </p:cTn>
                                        <p:tgtEl>
                                          <p:spTgt spid="122884"/>
                                        </p:tgtEl>
                                        <p:attrNameLst>
                                          <p:attrName>style.visibility</p:attrName>
                                        </p:attrNameLst>
                                      </p:cBhvr>
                                      <p:to>
                                        <p:strVal val="visible"/>
                                      </p:to>
                                    </p:set>
                                    <p:animEffect transition="in" filter="fade">
                                      <p:cBhvr>
                                        <p:cTn id="22" dur="100"/>
                                        <p:tgtEl>
                                          <p:spTgt spid="122884"/>
                                        </p:tgtEl>
                                      </p:cBhvr>
                                    </p:animEffect>
                                    <p:anim calcmode="lin" valueType="num">
                                      <p:cBhvr>
                                        <p:cTn id="23" dur="400" fill="hold"/>
                                        <p:tgtEl>
                                          <p:spTgt spid="122884"/>
                                        </p:tgtEl>
                                        <p:attrNameLst>
                                          <p:attrName>ppt_x</p:attrName>
                                        </p:attrNameLst>
                                      </p:cBhvr>
                                      <p:tavLst>
                                        <p:tav tm="0">
                                          <p:val>
                                            <p:strVal val="#ppt_x"/>
                                          </p:val>
                                        </p:tav>
                                        <p:tav tm="100000">
                                          <p:val>
                                            <p:strVal val="#ppt_x"/>
                                          </p:val>
                                        </p:tav>
                                      </p:tavLst>
                                    </p:anim>
                                    <p:anim calcmode="lin" valueType="num">
                                      <p:cBhvr>
                                        <p:cTn id="24" dur="400" fill="hold"/>
                                        <p:tgtEl>
                                          <p:spTgt spid="122884"/>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12288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12288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68313" y="0"/>
            <a:ext cx="8229600" cy="1384300"/>
          </a:xfrm>
        </p:spPr>
        <p:txBody>
          <a:bodyPr/>
          <a:lstStyle/>
          <a:p>
            <a:pPr algn="ctr"/>
            <a:r>
              <a:rPr lang="el-GR"/>
              <a:t>Πηγές πληροφόρησης </a:t>
            </a:r>
          </a:p>
        </p:txBody>
      </p:sp>
      <p:sp>
        <p:nvSpPr>
          <p:cNvPr id="123907" name="Rectangle 3"/>
          <p:cNvSpPr>
            <a:spLocks noGrp="1" noChangeArrowheads="1"/>
          </p:cNvSpPr>
          <p:nvPr>
            <p:ph type="body" sz="half" idx="1"/>
          </p:nvPr>
        </p:nvSpPr>
        <p:spPr>
          <a:xfrm>
            <a:off x="468313" y="1341438"/>
            <a:ext cx="8135937" cy="4248150"/>
          </a:xfrm>
        </p:spPr>
        <p:txBody>
          <a:bodyPr/>
          <a:lstStyle/>
          <a:p>
            <a:pPr marL="609600" indent="-609600">
              <a:lnSpc>
                <a:spcPct val="90000"/>
              </a:lnSpc>
            </a:pPr>
            <a:r>
              <a:rPr lang="el-GR" sz="2000">
                <a:effectLst/>
              </a:rPr>
              <a:t>http://users.sch.gr/violetastaurou/images/stories/___copy.pdf</a:t>
            </a:r>
          </a:p>
          <a:p>
            <a:pPr marL="609600" indent="-609600">
              <a:lnSpc>
                <a:spcPct val="90000"/>
              </a:lnSpc>
            </a:pPr>
            <a:r>
              <a:rPr lang="el-GR" sz="2000">
                <a:effectLst/>
              </a:rPr>
              <a:t>https://el.wikipedia.org/wiki/%CE%9C%CE%B5%CF%84%CE%B1%CF%86%CE%BF%CF%81%CE%AD%CF%82</a:t>
            </a:r>
          </a:p>
          <a:p>
            <a:pPr marL="609600" indent="-609600">
              <a:lnSpc>
                <a:spcPct val="90000"/>
              </a:lnSpc>
            </a:pPr>
            <a:r>
              <a:rPr lang="el-GR" sz="2000">
                <a:effectLst/>
              </a:rPr>
              <a:t>http://dimitra-makri.blogspot.com/2009/03/blog-post_5709.html</a:t>
            </a:r>
          </a:p>
          <a:p>
            <a:pPr marL="609600" indent="-609600">
              <a:lnSpc>
                <a:spcPct val="90000"/>
              </a:lnSpc>
            </a:pPr>
            <a:r>
              <a:rPr lang="el-GR" sz="2000">
                <a:effectLst/>
              </a:rPr>
              <a:t>https://el.wikipedia.org/wiki/%CE%95%CF%80%CE%B9%CE%BA%CE%BF%CE%B9%CE%BD%CF%89%CE%BD%CE%AF%CE%B1</a:t>
            </a:r>
          </a:p>
          <a:p>
            <a:pPr marL="609600" indent="-609600">
              <a:lnSpc>
                <a:spcPct val="90000"/>
              </a:lnSpc>
            </a:pPr>
            <a:r>
              <a:rPr lang="el-GR" sz="2000">
                <a:effectLst/>
              </a:rPr>
              <a:t>http://aerostatoa.blogspot.com/2013/11/blog-post.html</a:t>
            </a:r>
          </a:p>
          <a:p>
            <a:pPr marL="609600" indent="-609600">
              <a:lnSpc>
                <a:spcPct val="90000"/>
              </a:lnSpc>
            </a:pPr>
            <a:r>
              <a:rPr lang="el-GR" sz="2000">
                <a:effectLst/>
              </a:rPr>
              <a:t>https://www.boat-ed.com/wisconsin/studyGuide/Animation-Can-You-Label-the-Parts-of-a-PWC/10105102_700144918/</a:t>
            </a:r>
          </a:p>
          <a:p>
            <a:pPr marL="609600" indent="-609600">
              <a:lnSpc>
                <a:spcPct val="90000"/>
              </a:lnSpc>
            </a:pPr>
            <a:r>
              <a:rPr lang="el-GR" sz="2000">
                <a:effectLst/>
              </a:rPr>
              <a:t>https://slideplayer.gr/slide/11255878/</a:t>
            </a:r>
          </a:p>
          <a:p>
            <a:pPr marL="609600" indent="-609600">
              <a:lnSpc>
                <a:spcPct val="90000"/>
              </a:lnSpc>
            </a:pPr>
            <a:r>
              <a:rPr lang="el-GR" sz="2000">
                <a:effectLst/>
              </a:rPr>
              <a:t>https://en.wikipedia.org/wiki/Jet_Ski</a:t>
            </a:r>
          </a:p>
          <a:p>
            <a:pPr marL="609600" indent="-609600">
              <a:lnSpc>
                <a:spcPct val="90000"/>
              </a:lnSpc>
            </a:pPr>
            <a:r>
              <a:rPr lang="el-GR" sz="2000">
                <a:effectLst/>
              </a:rPr>
              <a:t>https://www.linguee.fr/francais-grec/traduction/jet+ski.html</a:t>
            </a:r>
          </a:p>
        </p:txBody>
      </p:sp>
      <p:pic>
        <p:nvPicPr>
          <p:cNvPr id="123908" name="Picture 4" descr="IMG_20190406_161133"/>
          <p:cNvPicPr>
            <a:picLocks noChangeAspect="1" noChangeArrowheads="1"/>
          </p:cNvPicPr>
          <p:nvPr>
            <p:ph sz="quarter" idx="2"/>
          </p:nvPr>
        </p:nvPicPr>
        <p:blipFill>
          <a:blip r:embed="rId2" cstate="print"/>
          <a:srcRect/>
          <a:stretch>
            <a:fillRect/>
          </a:stretch>
        </p:blipFill>
        <p:spPr>
          <a:xfrm>
            <a:off x="2411413" y="5589588"/>
            <a:ext cx="1789112" cy="1131887"/>
          </a:xfrm>
          <a:noFill/>
          <a:ln/>
        </p:spPr>
      </p:pic>
      <p:pic>
        <p:nvPicPr>
          <p:cNvPr id="123910" name="Picture 6" descr="IMG_20190406_161200"/>
          <p:cNvPicPr>
            <a:picLocks noChangeAspect="1" noChangeArrowheads="1"/>
          </p:cNvPicPr>
          <p:nvPr>
            <p:ph sz="quarter" idx="3"/>
          </p:nvPr>
        </p:nvPicPr>
        <p:blipFill>
          <a:blip r:embed="rId3" cstate="print"/>
          <a:srcRect/>
          <a:stretch>
            <a:fillRect/>
          </a:stretch>
        </p:blipFill>
        <p:spPr>
          <a:xfrm>
            <a:off x="5435600" y="5516563"/>
            <a:ext cx="1171575" cy="134143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wedge">
                                      <p:cBhvr>
                                        <p:cTn id="7" dur="2000"/>
                                        <p:tgtEl>
                                          <p:spTgt spid="123906"/>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23907">
                                            <p:txEl>
                                              <p:pRg st="0" end="0"/>
                                            </p:txEl>
                                          </p:spTgt>
                                        </p:tgtEl>
                                        <p:attrNameLst>
                                          <p:attrName>style.visibility</p:attrName>
                                        </p:attrNameLst>
                                      </p:cBhvr>
                                      <p:to>
                                        <p:strVal val="visible"/>
                                      </p:to>
                                    </p:set>
                                    <p:animEffect transition="in" filter="fade">
                                      <p:cBhvr>
                                        <p:cTn id="12" dur="800" decel="100000"/>
                                        <p:tgtEl>
                                          <p:spTgt spid="123907">
                                            <p:txEl>
                                              <p:pRg st="0" end="0"/>
                                            </p:txEl>
                                          </p:spTgt>
                                        </p:tgtEl>
                                      </p:cBhvr>
                                    </p:animEffect>
                                    <p:anim calcmode="lin" valueType="num">
                                      <p:cBhvr>
                                        <p:cTn id="13" dur="800" decel="100000" fill="hold"/>
                                        <p:tgtEl>
                                          <p:spTgt spid="123907">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123907">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123907">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23907">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23907">
                                            <p:txEl>
                                              <p:pRg st="0" end="0"/>
                                            </p:txEl>
                                          </p:spTgt>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123907">
                                            <p:txEl>
                                              <p:pRg st="1" end="1"/>
                                            </p:txEl>
                                          </p:spTgt>
                                        </p:tgtEl>
                                        <p:attrNameLst>
                                          <p:attrName>style.visibility</p:attrName>
                                        </p:attrNameLst>
                                      </p:cBhvr>
                                      <p:to>
                                        <p:strVal val="visible"/>
                                      </p:to>
                                    </p:set>
                                    <p:animEffect transition="in" filter="fade">
                                      <p:cBhvr>
                                        <p:cTn id="20" dur="800" decel="100000"/>
                                        <p:tgtEl>
                                          <p:spTgt spid="123907">
                                            <p:txEl>
                                              <p:pRg st="1" end="1"/>
                                            </p:txEl>
                                          </p:spTgt>
                                        </p:tgtEl>
                                      </p:cBhvr>
                                    </p:animEffect>
                                    <p:anim calcmode="lin" valueType="num">
                                      <p:cBhvr>
                                        <p:cTn id="21" dur="800" decel="100000" fill="hold"/>
                                        <p:tgtEl>
                                          <p:spTgt spid="123907">
                                            <p:txEl>
                                              <p:pRg st="1" end="1"/>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123907">
                                            <p:txEl>
                                              <p:pRg st="1" end="1"/>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123907">
                                            <p:txEl>
                                              <p:pRg st="1" end="1"/>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23907">
                                            <p:txEl>
                                              <p:pRg st="1" end="1"/>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23907">
                                            <p:txEl>
                                              <p:pRg st="1" end="1"/>
                                            </p:txEl>
                                          </p:spTgt>
                                        </p:tgtEl>
                                        <p:attrNameLst>
                                          <p:attrName>ppt_y</p:attrName>
                                        </p:attrNameLst>
                                      </p:cBhvr>
                                      <p:tavLst>
                                        <p:tav tm="0">
                                          <p:val>
                                            <p:strVal val="#ppt_y+0.1"/>
                                          </p:val>
                                        </p:tav>
                                        <p:tav tm="100000">
                                          <p:val>
                                            <p:strVal val="#ppt_y"/>
                                          </p:val>
                                        </p:tav>
                                      </p:tavLst>
                                    </p:anim>
                                  </p:childTnLst>
                                </p:cTn>
                              </p:par>
                              <p:par>
                                <p:cTn id="26" presetID="30" presetClass="entr" presetSubtype="0" fill="hold" nodeType="withEffect">
                                  <p:stCondLst>
                                    <p:cond delay="0"/>
                                  </p:stCondLst>
                                  <p:childTnLst>
                                    <p:set>
                                      <p:cBhvr>
                                        <p:cTn id="27" dur="1" fill="hold">
                                          <p:stCondLst>
                                            <p:cond delay="0"/>
                                          </p:stCondLst>
                                        </p:cTn>
                                        <p:tgtEl>
                                          <p:spTgt spid="123907">
                                            <p:txEl>
                                              <p:pRg st="2" end="2"/>
                                            </p:txEl>
                                          </p:spTgt>
                                        </p:tgtEl>
                                        <p:attrNameLst>
                                          <p:attrName>style.visibility</p:attrName>
                                        </p:attrNameLst>
                                      </p:cBhvr>
                                      <p:to>
                                        <p:strVal val="visible"/>
                                      </p:to>
                                    </p:set>
                                    <p:animEffect transition="in" filter="fade">
                                      <p:cBhvr>
                                        <p:cTn id="28" dur="800" decel="100000"/>
                                        <p:tgtEl>
                                          <p:spTgt spid="123907">
                                            <p:txEl>
                                              <p:pRg st="2" end="2"/>
                                            </p:txEl>
                                          </p:spTgt>
                                        </p:tgtEl>
                                      </p:cBhvr>
                                    </p:animEffect>
                                    <p:anim calcmode="lin" valueType="num">
                                      <p:cBhvr>
                                        <p:cTn id="29" dur="800" decel="100000" fill="hold"/>
                                        <p:tgtEl>
                                          <p:spTgt spid="123907">
                                            <p:txEl>
                                              <p:pRg st="2" end="2"/>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123907">
                                            <p:txEl>
                                              <p:pRg st="2" end="2"/>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123907">
                                            <p:txEl>
                                              <p:pRg st="2" end="2"/>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23907">
                                            <p:txEl>
                                              <p:pRg st="2" end="2"/>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23907">
                                            <p:txEl>
                                              <p:pRg st="2" end="2"/>
                                            </p:txEl>
                                          </p:spTgt>
                                        </p:tgtEl>
                                        <p:attrNameLst>
                                          <p:attrName>ppt_y</p:attrName>
                                        </p:attrNameLst>
                                      </p:cBhvr>
                                      <p:tavLst>
                                        <p:tav tm="0">
                                          <p:val>
                                            <p:strVal val="#ppt_y+0.1"/>
                                          </p:val>
                                        </p:tav>
                                        <p:tav tm="100000">
                                          <p:val>
                                            <p:strVal val="#ppt_y"/>
                                          </p:val>
                                        </p:tav>
                                      </p:tavLst>
                                    </p:anim>
                                  </p:childTnLst>
                                </p:cTn>
                              </p:par>
                              <p:par>
                                <p:cTn id="34" presetID="30" presetClass="entr" presetSubtype="0" fill="hold" nodeType="withEffect">
                                  <p:stCondLst>
                                    <p:cond delay="0"/>
                                  </p:stCondLst>
                                  <p:childTnLst>
                                    <p:set>
                                      <p:cBhvr>
                                        <p:cTn id="35" dur="1" fill="hold">
                                          <p:stCondLst>
                                            <p:cond delay="0"/>
                                          </p:stCondLst>
                                        </p:cTn>
                                        <p:tgtEl>
                                          <p:spTgt spid="123907">
                                            <p:txEl>
                                              <p:pRg st="3" end="3"/>
                                            </p:txEl>
                                          </p:spTgt>
                                        </p:tgtEl>
                                        <p:attrNameLst>
                                          <p:attrName>style.visibility</p:attrName>
                                        </p:attrNameLst>
                                      </p:cBhvr>
                                      <p:to>
                                        <p:strVal val="visible"/>
                                      </p:to>
                                    </p:set>
                                    <p:animEffect transition="in" filter="fade">
                                      <p:cBhvr>
                                        <p:cTn id="36" dur="800" decel="100000"/>
                                        <p:tgtEl>
                                          <p:spTgt spid="123907">
                                            <p:txEl>
                                              <p:pRg st="3" end="3"/>
                                            </p:txEl>
                                          </p:spTgt>
                                        </p:tgtEl>
                                      </p:cBhvr>
                                    </p:animEffect>
                                    <p:anim calcmode="lin" valueType="num">
                                      <p:cBhvr>
                                        <p:cTn id="37" dur="800" decel="100000" fill="hold"/>
                                        <p:tgtEl>
                                          <p:spTgt spid="123907">
                                            <p:txEl>
                                              <p:pRg st="3" end="3"/>
                                            </p:txEl>
                                          </p:spTgt>
                                        </p:tgtEl>
                                        <p:attrNameLst>
                                          <p:attrName>style.rotation</p:attrName>
                                        </p:attrNameLst>
                                      </p:cBhvr>
                                      <p:tavLst>
                                        <p:tav tm="0">
                                          <p:val>
                                            <p:fltVal val="-90"/>
                                          </p:val>
                                        </p:tav>
                                        <p:tav tm="100000">
                                          <p:val>
                                            <p:fltVal val="0"/>
                                          </p:val>
                                        </p:tav>
                                      </p:tavLst>
                                    </p:anim>
                                    <p:anim calcmode="lin" valueType="num">
                                      <p:cBhvr>
                                        <p:cTn id="38" dur="800" decel="100000" fill="hold"/>
                                        <p:tgtEl>
                                          <p:spTgt spid="123907">
                                            <p:txEl>
                                              <p:pRg st="3" end="3"/>
                                            </p:txEl>
                                          </p:spTgt>
                                        </p:tgtEl>
                                        <p:attrNameLst>
                                          <p:attrName>ppt_x</p:attrName>
                                        </p:attrNameLst>
                                      </p:cBhvr>
                                      <p:tavLst>
                                        <p:tav tm="0">
                                          <p:val>
                                            <p:strVal val="#ppt_x+0.4"/>
                                          </p:val>
                                        </p:tav>
                                        <p:tav tm="100000">
                                          <p:val>
                                            <p:strVal val="#ppt_x-0.05"/>
                                          </p:val>
                                        </p:tav>
                                      </p:tavLst>
                                    </p:anim>
                                    <p:anim calcmode="lin" valueType="num">
                                      <p:cBhvr>
                                        <p:cTn id="39" dur="800" decel="100000" fill="hold"/>
                                        <p:tgtEl>
                                          <p:spTgt spid="123907">
                                            <p:txEl>
                                              <p:pRg st="3" end="3"/>
                                            </p:txEl>
                                          </p:spTgt>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23907">
                                            <p:txEl>
                                              <p:pRg st="3" end="3"/>
                                            </p:txEl>
                                          </p:spTgt>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23907">
                                            <p:txEl>
                                              <p:pRg st="3" end="3"/>
                                            </p:txEl>
                                          </p:spTgt>
                                        </p:tgtEl>
                                        <p:attrNameLst>
                                          <p:attrName>ppt_y</p:attrName>
                                        </p:attrNameLst>
                                      </p:cBhvr>
                                      <p:tavLst>
                                        <p:tav tm="0">
                                          <p:val>
                                            <p:strVal val="#ppt_y+0.1"/>
                                          </p:val>
                                        </p:tav>
                                        <p:tav tm="100000">
                                          <p:val>
                                            <p:strVal val="#ppt_y"/>
                                          </p:val>
                                        </p:tav>
                                      </p:tavLst>
                                    </p:anim>
                                  </p:childTnLst>
                                </p:cTn>
                              </p:par>
                              <p:par>
                                <p:cTn id="42" presetID="30" presetClass="entr" presetSubtype="0" fill="hold" nodeType="withEffect">
                                  <p:stCondLst>
                                    <p:cond delay="0"/>
                                  </p:stCondLst>
                                  <p:childTnLst>
                                    <p:set>
                                      <p:cBhvr>
                                        <p:cTn id="43" dur="1" fill="hold">
                                          <p:stCondLst>
                                            <p:cond delay="0"/>
                                          </p:stCondLst>
                                        </p:cTn>
                                        <p:tgtEl>
                                          <p:spTgt spid="123907">
                                            <p:txEl>
                                              <p:pRg st="4" end="4"/>
                                            </p:txEl>
                                          </p:spTgt>
                                        </p:tgtEl>
                                        <p:attrNameLst>
                                          <p:attrName>style.visibility</p:attrName>
                                        </p:attrNameLst>
                                      </p:cBhvr>
                                      <p:to>
                                        <p:strVal val="visible"/>
                                      </p:to>
                                    </p:set>
                                    <p:animEffect transition="in" filter="fade">
                                      <p:cBhvr>
                                        <p:cTn id="44" dur="800" decel="100000"/>
                                        <p:tgtEl>
                                          <p:spTgt spid="123907">
                                            <p:txEl>
                                              <p:pRg st="4" end="4"/>
                                            </p:txEl>
                                          </p:spTgt>
                                        </p:tgtEl>
                                      </p:cBhvr>
                                    </p:animEffect>
                                    <p:anim calcmode="lin" valueType="num">
                                      <p:cBhvr>
                                        <p:cTn id="45" dur="800" decel="100000" fill="hold"/>
                                        <p:tgtEl>
                                          <p:spTgt spid="123907">
                                            <p:txEl>
                                              <p:pRg st="4" end="4"/>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123907">
                                            <p:txEl>
                                              <p:pRg st="4" end="4"/>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123907">
                                            <p:txEl>
                                              <p:pRg st="4" end="4"/>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23907">
                                            <p:txEl>
                                              <p:pRg st="4" end="4"/>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23907">
                                            <p:txEl>
                                              <p:pRg st="4" end="4"/>
                                            </p:txEl>
                                          </p:spTgt>
                                        </p:tgtEl>
                                        <p:attrNameLst>
                                          <p:attrName>ppt_y</p:attrName>
                                        </p:attrNameLst>
                                      </p:cBhvr>
                                      <p:tavLst>
                                        <p:tav tm="0">
                                          <p:val>
                                            <p:strVal val="#ppt_y+0.1"/>
                                          </p:val>
                                        </p:tav>
                                        <p:tav tm="100000">
                                          <p:val>
                                            <p:strVal val="#ppt_y"/>
                                          </p:val>
                                        </p:tav>
                                      </p:tavLst>
                                    </p:anim>
                                  </p:childTnLst>
                                </p:cTn>
                              </p:par>
                              <p:par>
                                <p:cTn id="50" presetID="30" presetClass="entr" presetSubtype="0" fill="hold" nodeType="withEffect">
                                  <p:stCondLst>
                                    <p:cond delay="0"/>
                                  </p:stCondLst>
                                  <p:childTnLst>
                                    <p:set>
                                      <p:cBhvr>
                                        <p:cTn id="51" dur="1" fill="hold">
                                          <p:stCondLst>
                                            <p:cond delay="0"/>
                                          </p:stCondLst>
                                        </p:cTn>
                                        <p:tgtEl>
                                          <p:spTgt spid="123907">
                                            <p:txEl>
                                              <p:pRg st="5" end="5"/>
                                            </p:txEl>
                                          </p:spTgt>
                                        </p:tgtEl>
                                        <p:attrNameLst>
                                          <p:attrName>style.visibility</p:attrName>
                                        </p:attrNameLst>
                                      </p:cBhvr>
                                      <p:to>
                                        <p:strVal val="visible"/>
                                      </p:to>
                                    </p:set>
                                    <p:animEffect transition="in" filter="fade">
                                      <p:cBhvr>
                                        <p:cTn id="52" dur="800" decel="100000"/>
                                        <p:tgtEl>
                                          <p:spTgt spid="123907">
                                            <p:txEl>
                                              <p:pRg st="5" end="5"/>
                                            </p:txEl>
                                          </p:spTgt>
                                        </p:tgtEl>
                                      </p:cBhvr>
                                    </p:animEffect>
                                    <p:anim calcmode="lin" valueType="num">
                                      <p:cBhvr>
                                        <p:cTn id="53" dur="800" decel="100000" fill="hold"/>
                                        <p:tgtEl>
                                          <p:spTgt spid="123907">
                                            <p:txEl>
                                              <p:pRg st="5" end="5"/>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123907">
                                            <p:txEl>
                                              <p:pRg st="5" end="5"/>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123907">
                                            <p:txEl>
                                              <p:pRg st="5" end="5"/>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23907">
                                            <p:txEl>
                                              <p:pRg st="5" end="5"/>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23907">
                                            <p:txEl>
                                              <p:pRg st="5" end="5"/>
                                            </p:txEl>
                                          </p:spTgt>
                                        </p:tgtEl>
                                        <p:attrNameLst>
                                          <p:attrName>ppt_y</p:attrName>
                                        </p:attrNameLst>
                                      </p:cBhvr>
                                      <p:tavLst>
                                        <p:tav tm="0">
                                          <p:val>
                                            <p:strVal val="#ppt_y+0.1"/>
                                          </p:val>
                                        </p:tav>
                                        <p:tav tm="100000">
                                          <p:val>
                                            <p:strVal val="#ppt_y"/>
                                          </p:val>
                                        </p:tav>
                                      </p:tavLst>
                                    </p:anim>
                                  </p:childTnLst>
                                </p:cTn>
                              </p:par>
                              <p:par>
                                <p:cTn id="58" presetID="30" presetClass="entr" presetSubtype="0" fill="hold" nodeType="withEffect">
                                  <p:stCondLst>
                                    <p:cond delay="0"/>
                                  </p:stCondLst>
                                  <p:childTnLst>
                                    <p:set>
                                      <p:cBhvr>
                                        <p:cTn id="59" dur="1" fill="hold">
                                          <p:stCondLst>
                                            <p:cond delay="0"/>
                                          </p:stCondLst>
                                        </p:cTn>
                                        <p:tgtEl>
                                          <p:spTgt spid="123907">
                                            <p:txEl>
                                              <p:pRg st="6" end="6"/>
                                            </p:txEl>
                                          </p:spTgt>
                                        </p:tgtEl>
                                        <p:attrNameLst>
                                          <p:attrName>style.visibility</p:attrName>
                                        </p:attrNameLst>
                                      </p:cBhvr>
                                      <p:to>
                                        <p:strVal val="visible"/>
                                      </p:to>
                                    </p:set>
                                    <p:animEffect transition="in" filter="fade">
                                      <p:cBhvr>
                                        <p:cTn id="60" dur="800" decel="100000"/>
                                        <p:tgtEl>
                                          <p:spTgt spid="123907">
                                            <p:txEl>
                                              <p:pRg st="6" end="6"/>
                                            </p:txEl>
                                          </p:spTgt>
                                        </p:tgtEl>
                                      </p:cBhvr>
                                    </p:animEffect>
                                    <p:anim calcmode="lin" valueType="num">
                                      <p:cBhvr>
                                        <p:cTn id="61" dur="800" decel="100000" fill="hold"/>
                                        <p:tgtEl>
                                          <p:spTgt spid="123907">
                                            <p:txEl>
                                              <p:pRg st="6" end="6"/>
                                            </p:txEl>
                                          </p:spTgt>
                                        </p:tgtEl>
                                        <p:attrNameLst>
                                          <p:attrName>style.rotation</p:attrName>
                                        </p:attrNameLst>
                                      </p:cBhvr>
                                      <p:tavLst>
                                        <p:tav tm="0">
                                          <p:val>
                                            <p:fltVal val="-90"/>
                                          </p:val>
                                        </p:tav>
                                        <p:tav tm="100000">
                                          <p:val>
                                            <p:fltVal val="0"/>
                                          </p:val>
                                        </p:tav>
                                      </p:tavLst>
                                    </p:anim>
                                    <p:anim calcmode="lin" valueType="num">
                                      <p:cBhvr>
                                        <p:cTn id="62" dur="800" decel="100000" fill="hold"/>
                                        <p:tgtEl>
                                          <p:spTgt spid="123907">
                                            <p:txEl>
                                              <p:pRg st="6" end="6"/>
                                            </p:txEl>
                                          </p:spTgt>
                                        </p:tgtEl>
                                        <p:attrNameLst>
                                          <p:attrName>ppt_x</p:attrName>
                                        </p:attrNameLst>
                                      </p:cBhvr>
                                      <p:tavLst>
                                        <p:tav tm="0">
                                          <p:val>
                                            <p:strVal val="#ppt_x+0.4"/>
                                          </p:val>
                                        </p:tav>
                                        <p:tav tm="100000">
                                          <p:val>
                                            <p:strVal val="#ppt_x-0.05"/>
                                          </p:val>
                                        </p:tav>
                                      </p:tavLst>
                                    </p:anim>
                                    <p:anim calcmode="lin" valueType="num">
                                      <p:cBhvr>
                                        <p:cTn id="63" dur="800" decel="100000" fill="hold"/>
                                        <p:tgtEl>
                                          <p:spTgt spid="123907">
                                            <p:txEl>
                                              <p:pRg st="6" end="6"/>
                                            </p:txEl>
                                          </p:spTgt>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23907">
                                            <p:txEl>
                                              <p:pRg st="6" end="6"/>
                                            </p:txEl>
                                          </p:spTgt>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23907">
                                            <p:txEl>
                                              <p:pRg st="6" end="6"/>
                                            </p:txEl>
                                          </p:spTgt>
                                        </p:tgtEl>
                                        <p:attrNameLst>
                                          <p:attrName>ppt_y</p:attrName>
                                        </p:attrNameLst>
                                      </p:cBhvr>
                                      <p:tavLst>
                                        <p:tav tm="0">
                                          <p:val>
                                            <p:strVal val="#ppt_y+0.1"/>
                                          </p:val>
                                        </p:tav>
                                        <p:tav tm="100000">
                                          <p:val>
                                            <p:strVal val="#ppt_y"/>
                                          </p:val>
                                        </p:tav>
                                      </p:tavLst>
                                    </p:anim>
                                  </p:childTnLst>
                                </p:cTn>
                              </p:par>
                              <p:par>
                                <p:cTn id="66" presetID="30" presetClass="entr" presetSubtype="0" fill="hold" nodeType="withEffect">
                                  <p:stCondLst>
                                    <p:cond delay="0"/>
                                  </p:stCondLst>
                                  <p:childTnLst>
                                    <p:set>
                                      <p:cBhvr>
                                        <p:cTn id="67" dur="1" fill="hold">
                                          <p:stCondLst>
                                            <p:cond delay="0"/>
                                          </p:stCondLst>
                                        </p:cTn>
                                        <p:tgtEl>
                                          <p:spTgt spid="123907">
                                            <p:txEl>
                                              <p:pRg st="7" end="7"/>
                                            </p:txEl>
                                          </p:spTgt>
                                        </p:tgtEl>
                                        <p:attrNameLst>
                                          <p:attrName>style.visibility</p:attrName>
                                        </p:attrNameLst>
                                      </p:cBhvr>
                                      <p:to>
                                        <p:strVal val="visible"/>
                                      </p:to>
                                    </p:set>
                                    <p:animEffect transition="in" filter="fade">
                                      <p:cBhvr>
                                        <p:cTn id="68" dur="800" decel="100000"/>
                                        <p:tgtEl>
                                          <p:spTgt spid="123907">
                                            <p:txEl>
                                              <p:pRg st="7" end="7"/>
                                            </p:txEl>
                                          </p:spTgt>
                                        </p:tgtEl>
                                      </p:cBhvr>
                                    </p:animEffect>
                                    <p:anim calcmode="lin" valueType="num">
                                      <p:cBhvr>
                                        <p:cTn id="69" dur="800" decel="100000" fill="hold"/>
                                        <p:tgtEl>
                                          <p:spTgt spid="123907">
                                            <p:txEl>
                                              <p:pRg st="7" end="7"/>
                                            </p:txEl>
                                          </p:spTgt>
                                        </p:tgtEl>
                                        <p:attrNameLst>
                                          <p:attrName>style.rotation</p:attrName>
                                        </p:attrNameLst>
                                      </p:cBhvr>
                                      <p:tavLst>
                                        <p:tav tm="0">
                                          <p:val>
                                            <p:fltVal val="-90"/>
                                          </p:val>
                                        </p:tav>
                                        <p:tav tm="100000">
                                          <p:val>
                                            <p:fltVal val="0"/>
                                          </p:val>
                                        </p:tav>
                                      </p:tavLst>
                                    </p:anim>
                                    <p:anim calcmode="lin" valueType="num">
                                      <p:cBhvr>
                                        <p:cTn id="70" dur="800" decel="100000" fill="hold"/>
                                        <p:tgtEl>
                                          <p:spTgt spid="123907">
                                            <p:txEl>
                                              <p:pRg st="7" end="7"/>
                                            </p:txEl>
                                          </p:spTgt>
                                        </p:tgtEl>
                                        <p:attrNameLst>
                                          <p:attrName>ppt_x</p:attrName>
                                        </p:attrNameLst>
                                      </p:cBhvr>
                                      <p:tavLst>
                                        <p:tav tm="0">
                                          <p:val>
                                            <p:strVal val="#ppt_x+0.4"/>
                                          </p:val>
                                        </p:tav>
                                        <p:tav tm="100000">
                                          <p:val>
                                            <p:strVal val="#ppt_x-0.05"/>
                                          </p:val>
                                        </p:tav>
                                      </p:tavLst>
                                    </p:anim>
                                    <p:anim calcmode="lin" valueType="num">
                                      <p:cBhvr>
                                        <p:cTn id="71" dur="800" decel="100000" fill="hold"/>
                                        <p:tgtEl>
                                          <p:spTgt spid="123907">
                                            <p:txEl>
                                              <p:pRg st="7" end="7"/>
                                            </p:txEl>
                                          </p:spTgt>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123907">
                                            <p:txEl>
                                              <p:pRg st="7" end="7"/>
                                            </p:txEl>
                                          </p:spTgt>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123907">
                                            <p:txEl>
                                              <p:pRg st="7" end="7"/>
                                            </p:txEl>
                                          </p:spTgt>
                                        </p:tgtEl>
                                        <p:attrNameLst>
                                          <p:attrName>ppt_y</p:attrName>
                                        </p:attrNameLst>
                                      </p:cBhvr>
                                      <p:tavLst>
                                        <p:tav tm="0">
                                          <p:val>
                                            <p:strVal val="#ppt_y+0.1"/>
                                          </p:val>
                                        </p:tav>
                                        <p:tav tm="100000">
                                          <p:val>
                                            <p:strVal val="#ppt_y"/>
                                          </p:val>
                                        </p:tav>
                                      </p:tavLst>
                                    </p:anim>
                                  </p:childTnLst>
                                </p:cTn>
                              </p:par>
                              <p:par>
                                <p:cTn id="74" presetID="30" presetClass="entr" presetSubtype="0" fill="hold" nodeType="withEffect">
                                  <p:stCondLst>
                                    <p:cond delay="0"/>
                                  </p:stCondLst>
                                  <p:childTnLst>
                                    <p:set>
                                      <p:cBhvr>
                                        <p:cTn id="75" dur="1" fill="hold">
                                          <p:stCondLst>
                                            <p:cond delay="0"/>
                                          </p:stCondLst>
                                        </p:cTn>
                                        <p:tgtEl>
                                          <p:spTgt spid="123907">
                                            <p:txEl>
                                              <p:pRg st="8" end="8"/>
                                            </p:txEl>
                                          </p:spTgt>
                                        </p:tgtEl>
                                        <p:attrNameLst>
                                          <p:attrName>style.visibility</p:attrName>
                                        </p:attrNameLst>
                                      </p:cBhvr>
                                      <p:to>
                                        <p:strVal val="visible"/>
                                      </p:to>
                                    </p:set>
                                    <p:animEffect transition="in" filter="fade">
                                      <p:cBhvr>
                                        <p:cTn id="76" dur="800" decel="100000"/>
                                        <p:tgtEl>
                                          <p:spTgt spid="123907">
                                            <p:txEl>
                                              <p:pRg st="8" end="8"/>
                                            </p:txEl>
                                          </p:spTgt>
                                        </p:tgtEl>
                                      </p:cBhvr>
                                    </p:animEffect>
                                    <p:anim calcmode="lin" valueType="num">
                                      <p:cBhvr>
                                        <p:cTn id="77" dur="800" decel="100000" fill="hold"/>
                                        <p:tgtEl>
                                          <p:spTgt spid="123907">
                                            <p:txEl>
                                              <p:pRg st="8" end="8"/>
                                            </p:txEl>
                                          </p:spTgt>
                                        </p:tgtEl>
                                        <p:attrNameLst>
                                          <p:attrName>style.rotation</p:attrName>
                                        </p:attrNameLst>
                                      </p:cBhvr>
                                      <p:tavLst>
                                        <p:tav tm="0">
                                          <p:val>
                                            <p:fltVal val="-90"/>
                                          </p:val>
                                        </p:tav>
                                        <p:tav tm="100000">
                                          <p:val>
                                            <p:fltVal val="0"/>
                                          </p:val>
                                        </p:tav>
                                      </p:tavLst>
                                    </p:anim>
                                    <p:anim calcmode="lin" valueType="num">
                                      <p:cBhvr>
                                        <p:cTn id="78" dur="800" decel="100000" fill="hold"/>
                                        <p:tgtEl>
                                          <p:spTgt spid="123907">
                                            <p:txEl>
                                              <p:pRg st="8" end="8"/>
                                            </p:txEl>
                                          </p:spTgt>
                                        </p:tgtEl>
                                        <p:attrNameLst>
                                          <p:attrName>ppt_x</p:attrName>
                                        </p:attrNameLst>
                                      </p:cBhvr>
                                      <p:tavLst>
                                        <p:tav tm="0">
                                          <p:val>
                                            <p:strVal val="#ppt_x+0.4"/>
                                          </p:val>
                                        </p:tav>
                                        <p:tav tm="100000">
                                          <p:val>
                                            <p:strVal val="#ppt_x-0.05"/>
                                          </p:val>
                                        </p:tav>
                                      </p:tavLst>
                                    </p:anim>
                                    <p:anim calcmode="lin" valueType="num">
                                      <p:cBhvr>
                                        <p:cTn id="79" dur="800" decel="100000" fill="hold"/>
                                        <p:tgtEl>
                                          <p:spTgt spid="123907">
                                            <p:txEl>
                                              <p:pRg st="8" end="8"/>
                                            </p:txEl>
                                          </p:spTgt>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123907">
                                            <p:txEl>
                                              <p:pRg st="8" end="8"/>
                                            </p:txEl>
                                          </p:spTgt>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123907">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nodeType="clickEffect">
                                  <p:stCondLst>
                                    <p:cond delay="0"/>
                                  </p:stCondLst>
                                  <p:childTnLst>
                                    <p:set>
                                      <p:cBhvr>
                                        <p:cTn id="85" dur="1" fill="hold">
                                          <p:stCondLst>
                                            <p:cond delay="0"/>
                                          </p:stCondLst>
                                        </p:cTn>
                                        <p:tgtEl>
                                          <p:spTgt spid="123908"/>
                                        </p:tgtEl>
                                        <p:attrNameLst>
                                          <p:attrName>style.visibility</p:attrName>
                                        </p:attrNameLst>
                                      </p:cBhvr>
                                      <p:to>
                                        <p:strVal val="visible"/>
                                      </p:to>
                                    </p:set>
                                    <p:animEffect transition="in" filter="fade">
                                      <p:cBhvr>
                                        <p:cTn id="86" dur="1000"/>
                                        <p:tgtEl>
                                          <p:spTgt spid="123908"/>
                                        </p:tgtEl>
                                      </p:cBhvr>
                                    </p:animEffect>
                                    <p:anim calcmode="lin" valueType="num">
                                      <p:cBhvr>
                                        <p:cTn id="87" dur="1000" fill="hold"/>
                                        <p:tgtEl>
                                          <p:spTgt spid="123908"/>
                                        </p:tgtEl>
                                        <p:attrNameLst>
                                          <p:attrName>ppt_x</p:attrName>
                                        </p:attrNameLst>
                                      </p:cBhvr>
                                      <p:tavLst>
                                        <p:tav tm="0">
                                          <p:val>
                                            <p:strVal val="#ppt_x"/>
                                          </p:val>
                                        </p:tav>
                                        <p:tav tm="100000">
                                          <p:val>
                                            <p:strVal val="#ppt_x"/>
                                          </p:val>
                                        </p:tav>
                                      </p:tavLst>
                                    </p:anim>
                                    <p:anim calcmode="lin" valueType="num">
                                      <p:cBhvr>
                                        <p:cTn id="88" dur="1000" fill="hold"/>
                                        <p:tgtEl>
                                          <p:spTgt spid="123908"/>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nodeType="clickEffect">
                                  <p:stCondLst>
                                    <p:cond delay="0"/>
                                  </p:stCondLst>
                                  <p:childTnLst>
                                    <p:set>
                                      <p:cBhvr>
                                        <p:cTn id="92" dur="1" fill="hold">
                                          <p:stCondLst>
                                            <p:cond delay="0"/>
                                          </p:stCondLst>
                                        </p:cTn>
                                        <p:tgtEl>
                                          <p:spTgt spid="123910"/>
                                        </p:tgtEl>
                                        <p:attrNameLst>
                                          <p:attrName>style.visibility</p:attrName>
                                        </p:attrNameLst>
                                      </p:cBhvr>
                                      <p:to>
                                        <p:strVal val="visible"/>
                                      </p:to>
                                    </p:set>
                                    <p:animEffect transition="in" filter="fade">
                                      <p:cBhvr>
                                        <p:cTn id="93" dur="1000"/>
                                        <p:tgtEl>
                                          <p:spTgt spid="123910"/>
                                        </p:tgtEl>
                                      </p:cBhvr>
                                    </p:animEffect>
                                    <p:anim calcmode="lin" valueType="num">
                                      <p:cBhvr>
                                        <p:cTn id="94" dur="1000" fill="hold"/>
                                        <p:tgtEl>
                                          <p:spTgt spid="123910"/>
                                        </p:tgtEl>
                                        <p:attrNameLst>
                                          <p:attrName>ppt_x</p:attrName>
                                        </p:attrNameLst>
                                      </p:cBhvr>
                                      <p:tavLst>
                                        <p:tav tm="0">
                                          <p:val>
                                            <p:strVal val="#ppt_x"/>
                                          </p:val>
                                        </p:tav>
                                        <p:tav tm="100000">
                                          <p:val>
                                            <p:strVal val="#ppt_x"/>
                                          </p:val>
                                        </p:tav>
                                      </p:tavLst>
                                    </p:anim>
                                    <p:anim calcmode="lin" valueType="num">
                                      <p:cBhvr>
                                        <p:cTn id="95" dur="1000" fill="hold"/>
                                        <p:tgtEl>
                                          <p:spTgt spid="1239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6" name="Rectangle 8"/>
          <p:cNvSpPr>
            <a:spLocks noGrp="1" noChangeArrowheads="1"/>
          </p:cNvSpPr>
          <p:nvPr>
            <p:ph type="subTitle" idx="4294967295"/>
          </p:nvPr>
        </p:nvSpPr>
        <p:spPr>
          <a:xfrm>
            <a:off x="1331913" y="2852738"/>
            <a:ext cx="6400800" cy="1368425"/>
          </a:xfrm>
        </p:spPr>
        <p:txBody>
          <a:bodyPr/>
          <a:lstStyle/>
          <a:p>
            <a:pPr marL="0" indent="0" algn="ctr">
              <a:buFontTx/>
              <a:buNone/>
            </a:pPr>
            <a:r>
              <a:rPr lang="el-GR"/>
              <a:t>Ευχαριστώ πολύ που παρακολουθήσατε.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124936">
                                            <p:txEl>
                                              <p:pRg st="0" end="0"/>
                                            </p:txEl>
                                          </p:spTgt>
                                        </p:tgtEl>
                                        <p:attrNameLst>
                                          <p:attrName>style.visibility</p:attrName>
                                        </p:attrNameLst>
                                      </p:cBhvr>
                                      <p:to>
                                        <p:strVal val="visible"/>
                                      </p:to>
                                    </p:set>
                                    <p:anim calcmode="lin" valueType="num">
                                      <p:cBhvr>
                                        <p:cTn id="7" dur="5000" fill="hold"/>
                                        <p:tgtEl>
                                          <p:spTgt spid="124936">
                                            <p:txEl>
                                              <p:pRg st="0" end="0"/>
                                            </p:txEl>
                                          </p:spTgt>
                                        </p:tgtEl>
                                        <p:attrNameLst>
                                          <p:attrName>ppt_x</p:attrName>
                                        </p:attrNameLst>
                                      </p:cBhvr>
                                      <p:tavLst>
                                        <p:tav tm="0">
                                          <p:val>
                                            <p:strVal val="#ppt_x"/>
                                          </p:val>
                                        </p:tav>
                                        <p:tav tm="100000">
                                          <p:val>
                                            <p:strVal val="#ppt_x"/>
                                          </p:val>
                                        </p:tav>
                                      </p:tavLst>
                                    </p:anim>
                                    <p:anim calcmode="lin" valueType="num">
                                      <p:cBhvr>
                                        <p:cTn id="8" dur="5000" fill="hold"/>
                                        <p:tgtEl>
                                          <p:spTgt spid="124936">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92100"/>
            <a:ext cx="8229600" cy="1049338"/>
          </a:xfrm>
        </p:spPr>
        <p:txBody>
          <a:bodyPr/>
          <a:lstStyle/>
          <a:p>
            <a:pPr algn="ctr"/>
            <a:r>
              <a:rPr lang="el-GR">
                <a:effectLst/>
              </a:rPr>
              <a:t>Μεταφορές</a:t>
            </a:r>
            <a:r>
              <a:rPr lang="el-GR"/>
              <a:t> </a:t>
            </a:r>
          </a:p>
        </p:txBody>
      </p:sp>
      <p:sp>
        <p:nvSpPr>
          <p:cNvPr id="48131" name="Rectangle 3"/>
          <p:cNvSpPr>
            <a:spLocks noGrp="1" noChangeArrowheads="1"/>
          </p:cNvSpPr>
          <p:nvPr>
            <p:ph type="body" idx="1"/>
          </p:nvPr>
        </p:nvSpPr>
        <p:spPr>
          <a:xfrm>
            <a:off x="468313" y="1341438"/>
            <a:ext cx="8229600" cy="4114800"/>
          </a:xfrm>
        </p:spPr>
        <p:txBody>
          <a:bodyPr/>
          <a:lstStyle/>
          <a:p>
            <a:pPr marL="609600" indent="-609600" algn="ctr">
              <a:buFontTx/>
              <a:buNone/>
            </a:pPr>
            <a:r>
              <a:rPr lang="el-GR">
                <a:effectLst/>
              </a:rPr>
              <a:t> Μεταφορές είναι κάθε είδος μεταφοράς από έναν τόπο σε έναν άλλο τόπο είτε από ανθρώπους είτε από πράγματα.</a:t>
            </a:r>
            <a:r>
              <a:rPr lang="en-US">
                <a:effectLst/>
              </a:rPr>
              <a:t> </a:t>
            </a:r>
            <a:r>
              <a:rPr lang="el-GR">
                <a:effectLst/>
              </a:rPr>
              <a:t>Έχουμε τρία είδη μεταφορών τα οποία είναι:</a:t>
            </a:r>
          </a:p>
          <a:p>
            <a:pPr marL="609600" indent="-609600">
              <a:buFontTx/>
              <a:buNone/>
            </a:pPr>
            <a:r>
              <a:rPr lang="el-GR">
                <a:effectLst/>
              </a:rPr>
              <a:t> • μέσα για χερσαίες μεταφορές</a:t>
            </a:r>
          </a:p>
          <a:p>
            <a:pPr marL="609600" indent="-609600">
              <a:buFontTx/>
              <a:buNone/>
            </a:pPr>
            <a:r>
              <a:rPr lang="el-GR">
                <a:effectLst/>
              </a:rPr>
              <a:t> • μέσα για θαλάσσιες μεταφορές και</a:t>
            </a:r>
          </a:p>
          <a:p>
            <a:pPr marL="609600" indent="-609600">
              <a:buFontTx/>
              <a:buNone/>
            </a:pPr>
            <a:r>
              <a:rPr lang="el-GR">
                <a:effectLst/>
              </a:rPr>
              <a:t> • μέσα για εναέριες μεταφορές</a:t>
            </a:r>
          </a:p>
          <a:p>
            <a:pPr marL="609600" indent="-609600">
              <a:buFontTx/>
              <a:buNone/>
            </a:pPr>
            <a:endParaRPr lang="el-GR">
              <a:effectLst/>
            </a:endParaRPr>
          </a:p>
        </p:txBody>
      </p:sp>
      <p:pic>
        <p:nvPicPr>
          <p:cNvPr id="48134" name="Picture 6" descr="dietheis_metafores2"/>
          <p:cNvPicPr>
            <a:picLocks noChangeAspect="1" noChangeArrowheads="1"/>
          </p:cNvPicPr>
          <p:nvPr>
            <p:ph sz="quarter" idx="4294967295"/>
          </p:nvPr>
        </p:nvPicPr>
        <p:blipFill>
          <a:blip r:embed="rId2"/>
          <a:srcRect/>
          <a:stretch>
            <a:fillRect/>
          </a:stretch>
        </p:blipFill>
        <p:spPr>
          <a:xfrm>
            <a:off x="684213" y="5300663"/>
            <a:ext cx="3205162" cy="1333500"/>
          </a:xfrm>
          <a:noFill/>
          <a:ln/>
        </p:spPr>
      </p:pic>
      <p:pic>
        <p:nvPicPr>
          <p:cNvPr id="48132" name="Picture 4" descr="48ee1e8a0a8f50dce4f8cb9ab418e211_XL"/>
          <p:cNvPicPr>
            <a:picLocks noChangeAspect="1" noChangeArrowheads="1"/>
          </p:cNvPicPr>
          <p:nvPr>
            <p:ph sz="quarter" idx="4294967295"/>
          </p:nvPr>
        </p:nvPicPr>
        <p:blipFill>
          <a:blip r:embed="rId3"/>
          <a:srcRect/>
          <a:stretch>
            <a:fillRect/>
          </a:stretch>
        </p:blipFill>
        <p:spPr>
          <a:xfrm>
            <a:off x="4500563" y="5229225"/>
            <a:ext cx="3786187" cy="1409700"/>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20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Effect transition="in" filter="fade">
                                      <p:cBhvr>
                                        <p:cTn id="12" dur="2000"/>
                                        <p:tgtEl>
                                          <p:spTgt spid="481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1" end="1"/>
                                            </p:txEl>
                                          </p:spTgt>
                                        </p:tgtEl>
                                        <p:attrNameLst>
                                          <p:attrName>style.visibility</p:attrName>
                                        </p:attrNameLst>
                                      </p:cBhvr>
                                      <p:to>
                                        <p:strVal val="visible"/>
                                      </p:to>
                                    </p:set>
                                    <p:animEffect transition="in" filter="fade">
                                      <p:cBhvr>
                                        <p:cTn id="17" dur="2000"/>
                                        <p:tgtEl>
                                          <p:spTgt spid="481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1">
                                            <p:txEl>
                                              <p:pRg st="2" end="2"/>
                                            </p:txEl>
                                          </p:spTgt>
                                        </p:tgtEl>
                                        <p:attrNameLst>
                                          <p:attrName>style.visibility</p:attrName>
                                        </p:attrNameLst>
                                      </p:cBhvr>
                                      <p:to>
                                        <p:strVal val="visible"/>
                                      </p:to>
                                    </p:set>
                                    <p:animEffect transition="in" filter="fade">
                                      <p:cBhvr>
                                        <p:cTn id="22" dur="2000"/>
                                        <p:tgtEl>
                                          <p:spTgt spid="481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131">
                                            <p:txEl>
                                              <p:pRg st="3" end="3"/>
                                            </p:txEl>
                                          </p:spTgt>
                                        </p:tgtEl>
                                        <p:attrNameLst>
                                          <p:attrName>style.visibility</p:attrName>
                                        </p:attrNameLst>
                                      </p:cBhvr>
                                      <p:to>
                                        <p:strVal val="visible"/>
                                      </p:to>
                                    </p:set>
                                    <p:animEffect transition="in" filter="fade">
                                      <p:cBhvr>
                                        <p:cTn id="27" dur="2000"/>
                                        <p:tgtEl>
                                          <p:spTgt spid="481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48134"/>
                                        </p:tgtEl>
                                        <p:attrNameLst>
                                          <p:attrName>style.visibility</p:attrName>
                                        </p:attrNameLst>
                                      </p:cBhvr>
                                      <p:to>
                                        <p:strVal val="visible"/>
                                      </p:to>
                                    </p:set>
                                    <p:animEffect transition="in" filter="fade">
                                      <p:cBhvr>
                                        <p:cTn id="32" dur="1000"/>
                                        <p:tgtEl>
                                          <p:spTgt spid="48134"/>
                                        </p:tgtEl>
                                      </p:cBhvr>
                                    </p:animEffect>
                                    <p:anim calcmode="lin" valueType="num">
                                      <p:cBhvr>
                                        <p:cTn id="33" dur="1000" fill="hold"/>
                                        <p:tgtEl>
                                          <p:spTgt spid="48134"/>
                                        </p:tgtEl>
                                        <p:attrNameLst>
                                          <p:attrName>ppt_x</p:attrName>
                                        </p:attrNameLst>
                                      </p:cBhvr>
                                      <p:tavLst>
                                        <p:tav tm="0">
                                          <p:val>
                                            <p:strVal val="#ppt_x"/>
                                          </p:val>
                                        </p:tav>
                                        <p:tav tm="100000">
                                          <p:val>
                                            <p:strVal val="#ppt_x"/>
                                          </p:val>
                                        </p:tav>
                                      </p:tavLst>
                                    </p:anim>
                                    <p:anim calcmode="lin" valueType="num">
                                      <p:cBhvr>
                                        <p:cTn id="34" dur="1000" fill="hold"/>
                                        <p:tgtEl>
                                          <p:spTgt spid="4813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48132"/>
                                        </p:tgtEl>
                                        <p:attrNameLst>
                                          <p:attrName>style.visibility</p:attrName>
                                        </p:attrNameLst>
                                      </p:cBhvr>
                                      <p:to>
                                        <p:strVal val="visible"/>
                                      </p:to>
                                    </p:set>
                                    <p:animEffect transition="in" filter="fade">
                                      <p:cBhvr>
                                        <p:cTn id="39" dur="1000"/>
                                        <p:tgtEl>
                                          <p:spTgt spid="48132"/>
                                        </p:tgtEl>
                                      </p:cBhvr>
                                    </p:animEffect>
                                    <p:anim calcmode="lin" valueType="num">
                                      <p:cBhvr>
                                        <p:cTn id="40" dur="1000" fill="hold"/>
                                        <p:tgtEl>
                                          <p:spTgt spid="48132"/>
                                        </p:tgtEl>
                                        <p:attrNameLst>
                                          <p:attrName>ppt_x</p:attrName>
                                        </p:attrNameLst>
                                      </p:cBhvr>
                                      <p:tavLst>
                                        <p:tav tm="0">
                                          <p:val>
                                            <p:strVal val="#ppt_x"/>
                                          </p:val>
                                        </p:tav>
                                        <p:tav tm="100000">
                                          <p:val>
                                            <p:strVal val="#ppt_x"/>
                                          </p:val>
                                        </p:tav>
                                      </p:tavLst>
                                    </p:anim>
                                    <p:anim calcmode="lin" valueType="num">
                                      <p:cBhvr>
                                        <p:cTn id="41" dur="1000" fill="hold"/>
                                        <p:tgtEl>
                                          <p:spTgt spid="48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ctr"/>
            <a:r>
              <a:rPr lang="el-GR">
                <a:effectLst/>
              </a:rPr>
              <a:t>Ιστορική εξέλιξη μεταφορών</a:t>
            </a:r>
            <a:r>
              <a:rPr lang="el-GR"/>
              <a:t> </a:t>
            </a:r>
          </a:p>
        </p:txBody>
      </p:sp>
      <p:sp>
        <p:nvSpPr>
          <p:cNvPr id="89091" name="Rectangle 3"/>
          <p:cNvSpPr>
            <a:spLocks noGrp="1" noChangeArrowheads="1"/>
          </p:cNvSpPr>
          <p:nvPr>
            <p:ph type="body" sz="half" idx="3"/>
          </p:nvPr>
        </p:nvSpPr>
        <p:spPr/>
        <p:txBody>
          <a:bodyPr/>
          <a:lstStyle/>
          <a:p>
            <a:pPr>
              <a:lnSpc>
                <a:spcPct val="90000"/>
              </a:lnSpc>
              <a:buFontTx/>
              <a:buNone/>
            </a:pPr>
            <a:r>
              <a:rPr lang="el-GR" altLang="zh-CN" sz="2000">
                <a:effectLst/>
              </a:rPr>
              <a:t>Οι μεταφορές άρχισαν να υπάρχουν από τότε που εμφανίστηκε ο άνθρωπός. Η ανάγκη για μετακίνηση άρχισε από τον προγονό άνθρωπο που είχε την ανάγκη να βρει τροφή ή να γνωρίσει το περιβάλλον του. Σιγά-σιγά όμως κατάλαβε οι δεν μπορεί  να διανύει τόσο μεγάλες αποσπάσεις με τα ποδιά.</a:t>
            </a:r>
            <a:r>
              <a:rPr lang="en-US" altLang="zh-CN" sz="2000">
                <a:effectLst/>
                <a:ea typeface="宋体" pitchFamily="2" charset="-122"/>
              </a:rPr>
              <a:t> </a:t>
            </a:r>
            <a:r>
              <a:rPr lang="el-GR" altLang="zh-CN" sz="2000">
                <a:effectLst/>
              </a:rPr>
              <a:t>Έτσι σιγά-σιγά </a:t>
            </a:r>
            <a:r>
              <a:rPr lang="el-GR" sz="2000">
                <a:effectLst/>
              </a:rPr>
              <a:t>εξελίχθηκε στα σύγχρονα μέσα μεταφοράς</a:t>
            </a:r>
            <a:r>
              <a:rPr lang="el-GR" sz="2000"/>
              <a:t>.</a:t>
            </a:r>
          </a:p>
        </p:txBody>
      </p:sp>
      <p:pic>
        <p:nvPicPr>
          <p:cNvPr id="89095" name="Picture 7" descr="σμιρνεικο"/>
          <p:cNvPicPr>
            <a:picLocks noChangeAspect="1" noChangeArrowheads="1"/>
          </p:cNvPicPr>
          <p:nvPr>
            <p:ph sz="quarter" idx="1"/>
          </p:nvPr>
        </p:nvPicPr>
        <p:blipFill>
          <a:blip r:embed="rId2"/>
          <a:srcRect/>
          <a:stretch>
            <a:fillRect/>
          </a:stretch>
        </p:blipFill>
        <p:spPr>
          <a:xfrm>
            <a:off x="684213" y="1916113"/>
            <a:ext cx="3600450" cy="1981200"/>
          </a:xfrm>
          <a:noFill/>
          <a:ln/>
        </p:spPr>
      </p:pic>
      <p:pic>
        <p:nvPicPr>
          <p:cNvPr id="89096" name="Picture 8" descr="ξλη 7ιν"/>
          <p:cNvPicPr>
            <a:picLocks noChangeAspect="1" noChangeArrowheads="1"/>
          </p:cNvPicPr>
          <p:nvPr>
            <p:ph sz="quarter" idx="2"/>
          </p:nvPr>
        </p:nvPicPr>
        <p:blipFill>
          <a:blip r:embed="rId3"/>
          <a:srcRect/>
          <a:stretch>
            <a:fillRect/>
          </a:stretch>
        </p:blipFill>
        <p:spPr>
          <a:xfrm>
            <a:off x="684213" y="4005263"/>
            <a:ext cx="3600450" cy="1981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500" fill="hold"/>
                                        <p:tgtEl>
                                          <p:spTgt spid="89090"/>
                                        </p:tgtEl>
                                        <p:attrNameLst>
                                          <p:attrName>ppt_w</p:attrName>
                                        </p:attrNameLst>
                                      </p:cBhvr>
                                      <p:tavLst>
                                        <p:tav tm="0">
                                          <p:val>
                                            <p:fltVal val="0"/>
                                          </p:val>
                                        </p:tav>
                                        <p:tav tm="100000">
                                          <p:val>
                                            <p:strVal val="#ppt_w"/>
                                          </p:val>
                                        </p:tav>
                                      </p:tavLst>
                                    </p:anim>
                                    <p:anim calcmode="lin" valueType="num">
                                      <p:cBhvr>
                                        <p:cTn id="8" dur="500" fill="hold"/>
                                        <p:tgtEl>
                                          <p:spTgt spid="89090"/>
                                        </p:tgtEl>
                                        <p:attrNameLst>
                                          <p:attrName>ppt_h</p:attrName>
                                        </p:attrNameLst>
                                      </p:cBhvr>
                                      <p:tavLst>
                                        <p:tav tm="0">
                                          <p:val>
                                            <p:fltVal val="0"/>
                                          </p:val>
                                        </p:tav>
                                        <p:tav tm="100000">
                                          <p:val>
                                            <p:strVal val="#ppt_h"/>
                                          </p:val>
                                        </p:tav>
                                      </p:tavLst>
                                    </p:anim>
                                    <p:animEffect transition="in" filter="fade">
                                      <p:cBhvr>
                                        <p:cTn id="9" dur="500"/>
                                        <p:tgtEl>
                                          <p:spTgt spid="8909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9091">
                                            <p:txEl>
                                              <p:pRg st="0" end="0"/>
                                            </p:txEl>
                                          </p:spTgt>
                                        </p:tgtEl>
                                        <p:attrNameLst>
                                          <p:attrName>style.visibility</p:attrName>
                                        </p:attrNameLst>
                                      </p:cBhvr>
                                      <p:to>
                                        <p:strVal val="visible"/>
                                      </p:to>
                                    </p:set>
                                    <p:animEffect transition="in" filter="fade">
                                      <p:cBhvr>
                                        <p:cTn id="14" dur="1000">
                                          <p:stCondLst>
                                            <p:cond delay="0"/>
                                          </p:stCondLst>
                                        </p:cTn>
                                        <p:tgtEl>
                                          <p:spTgt spid="8909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89095"/>
                                        </p:tgtEl>
                                        <p:attrNameLst>
                                          <p:attrName>style.visibility</p:attrName>
                                        </p:attrNameLst>
                                      </p:cBhvr>
                                      <p:to>
                                        <p:strVal val="visible"/>
                                      </p:to>
                                    </p:set>
                                    <p:animEffect transition="in" filter="diamond(in)">
                                      <p:cBhvr>
                                        <p:cTn id="19" dur="2000"/>
                                        <p:tgtEl>
                                          <p:spTgt spid="8909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89096"/>
                                        </p:tgtEl>
                                        <p:attrNameLst>
                                          <p:attrName>style.visibility</p:attrName>
                                        </p:attrNameLst>
                                      </p:cBhvr>
                                      <p:to>
                                        <p:strVal val="visible"/>
                                      </p:to>
                                    </p:set>
                                    <p:animEffect transition="in" filter="diamond(in)">
                                      <p:cBhvr>
                                        <p:cTn id="24" dur="2000"/>
                                        <p:tgtEl>
                                          <p:spTgt spid="89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92100"/>
            <a:ext cx="8229600" cy="833438"/>
          </a:xfrm>
        </p:spPr>
        <p:txBody>
          <a:bodyPr/>
          <a:lstStyle/>
          <a:p>
            <a:pPr algn="ctr"/>
            <a:r>
              <a:rPr lang="el-GR">
                <a:solidFill>
                  <a:srgbClr val="FFFFFF"/>
                </a:solidFill>
                <a:effectLst/>
              </a:rPr>
              <a:t>Επικοινωνία</a:t>
            </a:r>
          </a:p>
        </p:txBody>
      </p:sp>
      <p:sp>
        <p:nvSpPr>
          <p:cNvPr id="81923" name="Rectangle 3"/>
          <p:cNvSpPr>
            <a:spLocks noGrp="1" noChangeArrowheads="1"/>
          </p:cNvSpPr>
          <p:nvPr>
            <p:ph type="body" sz="half" idx="1"/>
          </p:nvPr>
        </p:nvSpPr>
        <p:spPr>
          <a:xfrm>
            <a:off x="684213" y="1484313"/>
            <a:ext cx="8002587" cy="4114800"/>
          </a:xfrm>
        </p:spPr>
        <p:txBody>
          <a:bodyPr/>
          <a:lstStyle/>
          <a:p>
            <a:pPr>
              <a:buFontTx/>
              <a:buNone/>
            </a:pPr>
            <a:r>
              <a:rPr lang="el-GR" sz="2800">
                <a:solidFill>
                  <a:srgbClr val="FFFFFF"/>
                </a:solidFill>
                <a:effectLst/>
              </a:rPr>
              <a:t>Επικοινωνία είναι η διαδικασία ανταλλαγής μηνυμάτων μεταξύ των ανθρώπων αλλά και όσοι άλλοι οργανισμοί μπορούν να στείλουν ή να λάβουν μηνύματα. Επίσης και εδώ έχουμε τρεις ομάδες:</a:t>
            </a:r>
          </a:p>
          <a:p>
            <a:pPr>
              <a:buFontTx/>
              <a:buNone/>
            </a:pPr>
            <a:r>
              <a:rPr lang="el-GR" sz="2800">
                <a:solidFill>
                  <a:srgbClr val="FFFFFF"/>
                </a:solidFill>
                <a:effectLst/>
              </a:rPr>
              <a:t>1)   Η λεκτική</a:t>
            </a:r>
          </a:p>
          <a:p>
            <a:pPr>
              <a:buFontTx/>
              <a:buNone/>
            </a:pPr>
            <a:r>
              <a:rPr lang="el-GR" sz="2800">
                <a:solidFill>
                  <a:srgbClr val="FFFFFF"/>
                </a:solidFill>
                <a:effectLst/>
              </a:rPr>
              <a:t>2)   Η νοηματική</a:t>
            </a:r>
          </a:p>
          <a:p>
            <a:pPr>
              <a:buFontTx/>
              <a:buNone/>
            </a:pPr>
            <a:r>
              <a:rPr lang="el-GR" sz="2800">
                <a:solidFill>
                  <a:srgbClr val="FFFFFF"/>
                </a:solidFill>
                <a:effectLst/>
              </a:rPr>
              <a:t>3)   Η γραπτή</a:t>
            </a:r>
          </a:p>
        </p:txBody>
      </p:sp>
      <p:pic>
        <p:nvPicPr>
          <p:cNvPr id="81925" name="Picture 5" descr="inspireyourlife_αυθορμητισμόςστην-επικοινωνια"/>
          <p:cNvPicPr>
            <a:picLocks noChangeAspect="1" noChangeArrowheads="1"/>
          </p:cNvPicPr>
          <p:nvPr>
            <p:ph sz="half" idx="2"/>
          </p:nvPr>
        </p:nvPicPr>
        <p:blipFill>
          <a:blip r:embed="rId2"/>
          <a:srcRect/>
          <a:stretch>
            <a:fillRect/>
          </a:stretch>
        </p:blipFill>
        <p:spPr>
          <a:xfrm>
            <a:off x="4067175" y="4005263"/>
            <a:ext cx="4038600" cy="20193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500" fill="hold"/>
                                        <p:tgtEl>
                                          <p:spTgt spid="81922"/>
                                        </p:tgtEl>
                                        <p:attrNameLst>
                                          <p:attrName>ppt_w</p:attrName>
                                        </p:attrNameLst>
                                      </p:cBhvr>
                                      <p:tavLst>
                                        <p:tav tm="0">
                                          <p:val>
                                            <p:fltVal val="0"/>
                                          </p:val>
                                        </p:tav>
                                        <p:tav tm="100000">
                                          <p:val>
                                            <p:strVal val="#ppt_w"/>
                                          </p:val>
                                        </p:tav>
                                      </p:tavLst>
                                    </p:anim>
                                    <p:anim calcmode="lin" valueType="num">
                                      <p:cBhvr>
                                        <p:cTn id="8" dur="500" fill="hold"/>
                                        <p:tgtEl>
                                          <p:spTgt spid="81922"/>
                                        </p:tgtEl>
                                        <p:attrNameLst>
                                          <p:attrName>ppt_h</p:attrName>
                                        </p:attrNameLst>
                                      </p:cBhvr>
                                      <p:tavLst>
                                        <p:tav tm="0">
                                          <p:val>
                                            <p:fltVal val="0"/>
                                          </p:val>
                                        </p:tav>
                                        <p:tav tm="100000">
                                          <p:val>
                                            <p:strVal val="#ppt_h"/>
                                          </p:val>
                                        </p:tav>
                                      </p:tavLst>
                                    </p:anim>
                                    <p:anim calcmode="lin" valueType="num">
                                      <p:cBhvr>
                                        <p:cTn id="9" dur="500" fill="hold"/>
                                        <p:tgtEl>
                                          <p:spTgt spid="81922"/>
                                        </p:tgtEl>
                                        <p:attrNameLst>
                                          <p:attrName>style.rotation</p:attrName>
                                        </p:attrNameLst>
                                      </p:cBhvr>
                                      <p:tavLst>
                                        <p:tav tm="0">
                                          <p:val>
                                            <p:fltVal val="360"/>
                                          </p:val>
                                        </p:tav>
                                        <p:tav tm="100000">
                                          <p:val>
                                            <p:fltVal val="0"/>
                                          </p:val>
                                        </p:tav>
                                      </p:tavLst>
                                    </p:anim>
                                    <p:animEffect transition="in" filter="fade">
                                      <p:cBhvr>
                                        <p:cTn id="10" dur="500"/>
                                        <p:tgtEl>
                                          <p:spTgt spid="8192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81923">
                                            <p:txEl>
                                              <p:pRg st="0" end="0"/>
                                            </p:txEl>
                                          </p:spTgt>
                                        </p:tgtEl>
                                        <p:attrNameLst>
                                          <p:attrName>style.visibility</p:attrName>
                                        </p:attrNameLst>
                                      </p:cBhvr>
                                      <p:to>
                                        <p:strVal val="visible"/>
                                      </p:to>
                                    </p:set>
                                    <p:anim calcmode="lin" valueType="num">
                                      <p:cBhvr>
                                        <p:cTn id="15" dur="500" fill="hold"/>
                                        <p:tgtEl>
                                          <p:spTgt spid="8192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192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192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192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81923">
                                            <p:txEl>
                                              <p:pRg st="1" end="1"/>
                                            </p:txEl>
                                          </p:spTgt>
                                        </p:tgtEl>
                                        <p:attrNameLst>
                                          <p:attrName>style.visibility</p:attrName>
                                        </p:attrNameLst>
                                      </p:cBhvr>
                                      <p:to>
                                        <p:strVal val="visible"/>
                                      </p:to>
                                    </p:set>
                                    <p:anim calcmode="lin" valueType="num">
                                      <p:cBhvr>
                                        <p:cTn id="23" dur="500" fill="hold"/>
                                        <p:tgtEl>
                                          <p:spTgt spid="8192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8192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81923">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8192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81923">
                                            <p:txEl>
                                              <p:pRg st="2" end="2"/>
                                            </p:txEl>
                                          </p:spTgt>
                                        </p:tgtEl>
                                        <p:attrNameLst>
                                          <p:attrName>style.visibility</p:attrName>
                                        </p:attrNameLst>
                                      </p:cBhvr>
                                      <p:to>
                                        <p:strVal val="visible"/>
                                      </p:to>
                                    </p:set>
                                    <p:anim calcmode="lin" valueType="num">
                                      <p:cBhvr>
                                        <p:cTn id="31" dur="500" fill="hold"/>
                                        <p:tgtEl>
                                          <p:spTgt spid="8192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81923">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81923">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8192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81923">
                                            <p:txEl>
                                              <p:pRg st="3" end="3"/>
                                            </p:txEl>
                                          </p:spTgt>
                                        </p:tgtEl>
                                        <p:attrNameLst>
                                          <p:attrName>style.visibility</p:attrName>
                                        </p:attrNameLst>
                                      </p:cBhvr>
                                      <p:to>
                                        <p:strVal val="visible"/>
                                      </p:to>
                                    </p:set>
                                    <p:anim calcmode="lin" valueType="num">
                                      <p:cBhvr>
                                        <p:cTn id="39" dur="500" fill="hold"/>
                                        <p:tgtEl>
                                          <p:spTgt spid="8192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81923">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81923">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8192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81925"/>
                                        </p:tgtEl>
                                        <p:attrNameLst>
                                          <p:attrName>style.visibility</p:attrName>
                                        </p:attrNameLst>
                                      </p:cBhvr>
                                      <p:to>
                                        <p:strVal val="visible"/>
                                      </p:to>
                                    </p:set>
                                    <p:animEffect transition="in" filter="wedge">
                                      <p:cBhvr>
                                        <p:cTn id="47" dur="2000"/>
                                        <p:tgtEl>
                                          <p:spTgt spid="81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ctr"/>
            <a:r>
              <a:rPr lang="el-GR"/>
              <a:t>Ιστορική εξέλιξη </a:t>
            </a:r>
            <a:r>
              <a:rPr lang="el-GR">
                <a:effectLst/>
              </a:rPr>
              <a:t>επικοινωνίας</a:t>
            </a:r>
            <a:r>
              <a:rPr lang="el-GR"/>
              <a:t> </a:t>
            </a:r>
          </a:p>
        </p:txBody>
      </p:sp>
      <p:sp>
        <p:nvSpPr>
          <p:cNvPr id="90129" name="Rectangle 17"/>
          <p:cNvSpPr>
            <a:spLocks noGrp="1" noChangeArrowheads="1"/>
          </p:cNvSpPr>
          <p:nvPr>
            <p:ph type="body" sz="half" idx="3"/>
          </p:nvPr>
        </p:nvSpPr>
        <p:spPr/>
        <p:txBody>
          <a:bodyPr/>
          <a:lstStyle/>
          <a:p>
            <a:pPr>
              <a:lnSpc>
                <a:spcPct val="80000"/>
              </a:lnSpc>
              <a:buFontTx/>
              <a:buNone/>
            </a:pPr>
            <a:r>
              <a:rPr lang="el-GR" sz="2000"/>
              <a:t>Τα πρώτα χρόνια επικοινωνίας ήταν με την φωνή και για μεγάλες αποστάσεις ήταν οι αγγελιοφόροι. Σε άλλες φυλές όπως των Ινδιάνων ήταν τα σήματα καπνού όμως το </a:t>
            </a:r>
            <a:r>
              <a:rPr lang="el-GR" altLang="zh-CN" sz="2000"/>
              <a:t>15ο αιώνα έγινε ανακάλυψη της τυπογραφίας και έγινε ένα νέο μεγάλο άλμα </a:t>
            </a:r>
            <a:r>
              <a:rPr lang="el-GR" sz="2000"/>
              <a:t>το 19ο αιώνα με τη χρησιμοποίηση του ηλεκτρισμού στην επικοινωνία που μείωσε το χρόνο αποστολής των μηνυμάτων από βδομάδες σε δευτερόλεπτα. </a:t>
            </a:r>
          </a:p>
        </p:txBody>
      </p:sp>
      <p:pic>
        <p:nvPicPr>
          <p:cNvPr id="90130" name="Picture 18" descr="ΣΧΕΣΕΙΣ"/>
          <p:cNvPicPr>
            <a:picLocks noChangeAspect="1" noChangeArrowheads="1"/>
          </p:cNvPicPr>
          <p:nvPr>
            <p:ph sz="quarter" idx="1"/>
          </p:nvPr>
        </p:nvPicPr>
        <p:blipFill>
          <a:blip r:embed="rId2"/>
          <a:srcRect/>
          <a:stretch>
            <a:fillRect/>
          </a:stretch>
        </p:blipFill>
        <p:spPr>
          <a:xfrm>
            <a:off x="1116013" y="1916113"/>
            <a:ext cx="2740025" cy="1981200"/>
          </a:xfrm>
          <a:noFill/>
          <a:ln/>
        </p:spPr>
      </p:pic>
      <p:pic>
        <p:nvPicPr>
          <p:cNvPr id="90131" name="Picture 19" descr="images"/>
          <p:cNvPicPr>
            <a:picLocks noChangeAspect="1" noChangeArrowheads="1"/>
          </p:cNvPicPr>
          <p:nvPr>
            <p:ph sz="quarter" idx="2"/>
          </p:nvPr>
        </p:nvPicPr>
        <p:blipFill>
          <a:blip r:embed="rId3"/>
          <a:srcRect/>
          <a:stretch>
            <a:fillRect/>
          </a:stretch>
        </p:blipFill>
        <p:spPr>
          <a:xfrm>
            <a:off x="755650" y="4292600"/>
            <a:ext cx="3429000" cy="1333500"/>
          </a:xfrm>
          <a:noFill/>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plus(in)">
                                      <p:cBhvr>
                                        <p:cTn id="7" dur="20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0129">
                                            <p:txEl>
                                              <p:pRg st="0" end="0"/>
                                            </p:txEl>
                                          </p:spTgt>
                                        </p:tgtEl>
                                        <p:attrNameLst>
                                          <p:attrName>style.visibility</p:attrName>
                                        </p:attrNameLst>
                                      </p:cBhvr>
                                      <p:to>
                                        <p:strVal val="visible"/>
                                      </p:to>
                                    </p:set>
                                    <p:animEffect transition="in" filter="slide(fromBottom)">
                                      <p:cBhvr>
                                        <p:cTn id="12" dur="500"/>
                                        <p:tgtEl>
                                          <p:spTgt spid="901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90130"/>
                                        </p:tgtEl>
                                        <p:attrNameLst>
                                          <p:attrName>style.visibility</p:attrName>
                                        </p:attrNameLst>
                                      </p:cBhvr>
                                      <p:to>
                                        <p:strVal val="visible"/>
                                      </p:to>
                                    </p:set>
                                    <p:anim calcmode="lin" valueType="num">
                                      <p:cBhvr additive="base">
                                        <p:cTn id="17" dur="5000" fill="hold"/>
                                        <p:tgtEl>
                                          <p:spTgt spid="90130"/>
                                        </p:tgtEl>
                                        <p:attrNameLst>
                                          <p:attrName>ppt_x</p:attrName>
                                        </p:attrNameLst>
                                      </p:cBhvr>
                                      <p:tavLst>
                                        <p:tav tm="0">
                                          <p:val>
                                            <p:strVal val="#ppt_x"/>
                                          </p:val>
                                        </p:tav>
                                        <p:tav tm="100000">
                                          <p:val>
                                            <p:strVal val="#ppt_x"/>
                                          </p:val>
                                        </p:tav>
                                      </p:tavLst>
                                    </p:anim>
                                    <p:anim calcmode="lin" valueType="num">
                                      <p:cBhvr additive="base">
                                        <p:cTn id="18" dur="5000" fill="hold"/>
                                        <p:tgtEl>
                                          <p:spTgt spid="901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90131"/>
                                        </p:tgtEl>
                                        <p:attrNameLst>
                                          <p:attrName>style.visibility</p:attrName>
                                        </p:attrNameLst>
                                      </p:cBhvr>
                                      <p:to>
                                        <p:strVal val="visible"/>
                                      </p:to>
                                    </p:set>
                                    <p:anim calcmode="lin" valueType="num">
                                      <p:cBhvr additive="base">
                                        <p:cTn id="23" dur="5000" fill="hold"/>
                                        <p:tgtEl>
                                          <p:spTgt spid="90131"/>
                                        </p:tgtEl>
                                        <p:attrNameLst>
                                          <p:attrName>ppt_x</p:attrName>
                                        </p:attrNameLst>
                                      </p:cBhvr>
                                      <p:tavLst>
                                        <p:tav tm="0">
                                          <p:val>
                                            <p:strVal val="#ppt_x"/>
                                          </p:val>
                                        </p:tav>
                                        <p:tav tm="100000">
                                          <p:val>
                                            <p:strVal val="#ppt_x"/>
                                          </p:val>
                                        </p:tav>
                                      </p:tavLst>
                                    </p:anim>
                                    <p:anim calcmode="lin" valueType="num">
                                      <p:cBhvr additive="base">
                                        <p:cTn id="24" dur="5000" fill="hold"/>
                                        <p:tgtEl>
                                          <p:spTgt spid="90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2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57" name="Rectangle 13"/>
          <p:cNvSpPr>
            <a:spLocks noGrp="1" noChangeArrowheads="1"/>
          </p:cNvSpPr>
          <p:nvPr>
            <p:ph type="title"/>
          </p:nvPr>
        </p:nvSpPr>
        <p:spPr>
          <a:xfrm>
            <a:off x="457200" y="292100"/>
            <a:ext cx="3754438" cy="1384300"/>
          </a:xfrm>
        </p:spPr>
        <p:txBody>
          <a:bodyPr/>
          <a:lstStyle/>
          <a:p>
            <a:r>
              <a:rPr lang="el-GR">
                <a:effectLst/>
              </a:rPr>
              <a:t>Περιγραφή</a:t>
            </a:r>
          </a:p>
        </p:txBody>
      </p:sp>
      <p:pic>
        <p:nvPicPr>
          <p:cNvPr id="82949" name="Picture 5" descr="νβωδ"/>
          <p:cNvPicPr>
            <a:picLocks noChangeAspect="1" noChangeArrowheads="1"/>
          </p:cNvPicPr>
          <p:nvPr>
            <p:ph sz="half" idx="1"/>
          </p:nvPr>
        </p:nvPicPr>
        <p:blipFill>
          <a:blip r:embed="rId2"/>
          <a:srcRect/>
          <a:stretch>
            <a:fillRect/>
          </a:stretch>
        </p:blipFill>
        <p:spPr>
          <a:xfrm>
            <a:off x="3563938" y="1196975"/>
            <a:ext cx="4830762" cy="2376488"/>
          </a:xfrm>
          <a:noFill/>
          <a:ln/>
        </p:spPr>
      </p:pic>
      <p:pic>
        <p:nvPicPr>
          <p:cNvPr id="82950" name="Picture 6" descr="123456"/>
          <p:cNvPicPr>
            <a:picLocks noChangeAspect="1" noChangeArrowheads="1"/>
          </p:cNvPicPr>
          <p:nvPr>
            <p:ph sz="half" idx="2"/>
          </p:nvPr>
        </p:nvPicPr>
        <p:blipFill>
          <a:blip r:embed="rId3"/>
          <a:srcRect/>
          <a:stretch>
            <a:fillRect/>
          </a:stretch>
        </p:blipFill>
        <p:spPr>
          <a:xfrm>
            <a:off x="468313" y="4221163"/>
            <a:ext cx="4968875" cy="1944687"/>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82957"/>
                                        </p:tgtEl>
                                        <p:attrNameLst>
                                          <p:attrName>style.visibility</p:attrName>
                                        </p:attrNameLst>
                                      </p:cBhvr>
                                      <p:to>
                                        <p:strVal val="visible"/>
                                      </p:to>
                                    </p:set>
                                    <p:animEffect transition="in" filter="fade">
                                      <p:cBhvr>
                                        <p:cTn id="7" dur="2000"/>
                                        <p:tgtEl>
                                          <p:spTgt spid="82957"/>
                                        </p:tgtEl>
                                      </p:cBhvr>
                                    </p:animEffect>
                                    <p:anim calcmode="lin" valueType="num">
                                      <p:cBhvr>
                                        <p:cTn id="8" dur="2000" fill="hold"/>
                                        <p:tgtEl>
                                          <p:spTgt spid="82957"/>
                                        </p:tgtEl>
                                        <p:attrNameLst>
                                          <p:attrName>ppt_w</p:attrName>
                                        </p:attrNameLst>
                                      </p:cBhvr>
                                      <p:tavLst>
                                        <p:tav tm="0" fmla="#ppt_w*sin(2.5*pi*$)">
                                          <p:val>
                                            <p:fltVal val="0"/>
                                          </p:val>
                                        </p:tav>
                                        <p:tav tm="100000">
                                          <p:val>
                                            <p:fltVal val="1"/>
                                          </p:val>
                                        </p:tav>
                                      </p:tavLst>
                                    </p:anim>
                                    <p:anim calcmode="lin" valueType="num">
                                      <p:cBhvr>
                                        <p:cTn id="9" dur="2000" fill="hold"/>
                                        <p:tgtEl>
                                          <p:spTgt spid="8295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82949"/>
                                        </p:tgtEl>
                                        <p:attrNameLst>
                                          <p:attrName>style.visibility</p:attrName>
                                        </p:attrNameLst>
                                      </p:cBhvr>
                                      <p:to>
                                        <p:strVal val="visible"/>
                                      </p:to>
                                    </p:set>
                                    <p:animEffect transition="in" filter="wheel(4)">
                                      <p:cBhvr>
                                        <p:cTn id="14" dur="2000"/>
                                        <p:tgtEl>
                                          <p:spTgt spid="8294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82950"/>
                                        </p:tgtEl>
                                        <p:attrNameLst>
                                          <p:attrName>style.visibility</p:attrName>
                                        </p:attrNameLst>
                                      </p:cBhvr>
                                      <p:to>
                                        <p:strVal val="visible"/>
                                      </p:to>
                                    </p:set>
                                    <p:animEffect transition="in" filter="wheel(4)">
                                      <p:cBhvr>
                                        <p:cTn id="19" dur="2000"/>
                                        <p:tgtEl>
                                          <p:spTgt spid="8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2" name="Rectangle 8"/>
          <p:cNvSpPr>
            <a:spLocks noGrp="1" noChangeArrowheads="1"/>
          </p:cNvSpPr>
          <p:nvPr>
            <p:ph type="title"/>
          </p:nvPr>
        </p:nvSpPr>
        <p:spPr>
          <a:xfrm>
            <a:off x="2771775" y="333375"/>
            <a:ext cx="6192838" cy="1384300"/>
          </a:xfrm>
        </p:spPr>
        <p:txBody>
          <a:bodyPr/>
          <a:lstStyle/>
          <a:p>
            <a:pPr algn="ctr"/>
            <a:r>
              <a:rPr lang="el-GR" sz="4000">
                <a:effectLst/>
              </a:rPr>
              <a:t>Κατασκευαστικά σχέδια</a:t>
            </a:r>
            <a:r>
              <a:rPr lang="en-US" sz="4000">
                <a:effectLst/>
              </a:rPr>
              <a:t>:</a:t>
            </a:r>
            <a:endParaRPr lang="el-GR" sz="4000">
              <a:effectLst/>
            </a:endParaRPr>
          </a:p>
        </p:txBody>
      </p:sp>
      <p:pic>
        <p:nvPicPr>
          <p:cNvPr id="98315" name="Picture 11"/>
          <p:cNvPicPr>
            <a:picLocks noChangeAspect="1" noChangeArrowheads="1"/>
          </p:cNvPicPr>
          <p:nvPr>
            <p:ph sz="half" idx="1"/>
          </p:nvPr>
        </p:nvPicPr>
        <p:blipFill>
          <a:blip r:embed="rId2">
            <a:lum bright="-6000"/>
          </a:blip>
          <a:srcRect/>
          <a:stretch>
            <a:fillRect/>
          </a:stretch>
        </p:blipFill>
        <p:spPr>
          <a:xfrm>
            <a:off x="323850" y="1628775"/>
            <a:ext cx="4038600" cy="2849563"/>
          </a:xfrm>
          <a:noFill/>
          <a:ln/>
        </p:spPr>
      </p:pic>
      <p:pic>
        <p:nvPicPr>
          <p:cNvPr id="98317" name="Picture 13"/>
          <p:cNvPicPr>
            <a:picLocks noChangeAspect="1" noChangeArrowheads="1"/>
          </p:cNvPicPr>
          <p:nvPr>
            <p:ph sz="half" idx="2"/>
          </p:nvPr>
        </p:nvPicPr>
        <p:blipFill>
          <a:blip r:embed="rId3"/>
          <a:srcRect/>
          <a:stretch>
            <a:fillRect/>
          </a:stretch>
        </p:blipFill>
        <p:spPr>
          <a:xfrm>
            <a:off x="4716463" y="3573463"/>
            <a:ext cx="4038600" cy="284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312"/>
                                        </p:tgtEl>
                                        <p:attrNameLst>
                                          <p:attrName>style.visibility</p:attrName>
                                        </p:attrNameLst>
                                      </p:cBhvr>
                                      <p:to>
                                        <p:strVal val="visible"/>
                                      </p:to>
                                    </p:set>
                                    <p:animEffect transition="in" filter="dissolve">
                                      <p:cBhvr>
                                        <p:cTn id="7" dur="500"/>
                                        <p:tgtEl>
                                          <p:spTgt spid="983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8315"/>
                                        </p:tgtEl>
                                        <p:attrNameLst>
                                          <p:attrName>style.visibility</p:attrName>
                                        </p:attrNameLst>
                                      </p:cBhvr>
                                      <p:to>
                                        <p:strVal val="visible"/>
                                      </p:to>
                                    </p:set>
                                    <p:animEffect transition="in" filter="checkerboard(across)">
                                      <p:cBhvr>
                                        <p:cTn id="12" dur="500"/>
                                        <p:tgtEl>
                                          <p:spTgt spid="983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8317"/>
                                        </p:tgtEl>
                                        <p:attrNameLst>
                                          <p:attrName>style.visibility</p:attrName>
                                        </p:attrNameLst>
                                      </p:cBhvr>
                                      <p:to>
                                        <p:strVal val="visible"/>
                                      </p:to>
                                    </p:set>
                                    <p:animEffect transition="in" filter="checkerboard(across)">
                                      <p:cBhvr>
                                        <p:cTn id="17" dur="500"/>
                                        <p:tgtEl>
                                          <p:spTgt spid="98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95288" y="260350"/>
            <a:ext cx="8229600" cy="1384300"/>
          </a:xfrm>
        </p:spPr>
        <p:txBody>
          <a:bodyPr/>
          <a:lstStyle/>
          <a:p>
            <a:pPr algn="ctr"/>
            <a:r>
              <a:rPr lang="el-GR" sz="4000">
                <a:effectLst/>
              </a:rPr>
              <a:t>Διαδικασία μελέτης και κατασκευής αντικειμένου</a:t>
            </a:r>
          </a:p>
        </p:txBody>
      </p:sp>
      <p:sp>
        <p:nvSpPr>
          <p:cNvPr id="105475" name="Rectangle 3"/>
          <p:cNvSpPr>
            <a:spLocks noGrp="1" noChangeArrowheads="1"/>
          </p:cNvSpPr>
          <p:nvPr>
            <p:ph type="body" sz="half" idx="1"/>
          </p:nvPr>
        </p:nvSpPr>
        <p:spPr>
          <a:xfrm>
            <a:off x="468313" y="2349500"/>
            <a:ext cx="4038600" cy="3827463"/>
          </a:xfrm>
        </p:spPr>
        <p:txBody>
          <a:bodyPr/>
          <a:lstStyle/>
          <a:p>
            <a:pPr>
              <a:lnSpc>
                <a:spcPct val="80000"/>
              </a:lnSpc>
            </a:pPr>
            <a:r>
              <a:rPr lang="el-GR" sz="2000" b="1">
                <a:effectLst/>
              </a:rPr>
              <a:t>Θα κατασκευάσω ένα τζετ σκι ( διακοσμητικό )</a:t>
            </a:r>
          </a:p>
          <a:p>
            <a:pPr>
              <a:lnSpc>
                <a:spcPct val="80000"/>
              </a:lnSpc>
            </a:pPr>
            <a:r>
              <a:rPr lang="el-GR" sz="2000" b="1">
                <a:effectLst/>
              </a:rPr>
              <a:t>Λειτουργίες:</a:t>
            </a:r>
            <a:endParaRPr lang="el-GR" sz="2000">
              <a:effectLst/>
            </a:endParaRPr>
          </a:p>
          <a:p>
            <a:pPr>
              <a:lnSpc>
                <a:spcPct val="80000"/>
              </a:lnSpc>
            </a:pPr>
            <a:r>
              <a:rPr lang="el-GR" sz="2000">
                <a:effectLst/>
              </a:rPr>
              <a:t>Θα μπορεί να επιπλέει πάνω σο νερό και θα έχει ωραία χρώματα .Επίσης πρέπει να έχει ωραία εξωτερική εμφάνιση.</a:t>
            </a:r>
            <a:endParaRPr lang="el-GR" sz="2000" b="1">
              <a:effectLst/>
            </a:endParaRPr>
          </a:p>
          <a:p>
            <a:pPr>
              <a:lnSpc>
                <a:spcPct val="80000"/>
              </a:lnSpc>
            </a:pPr>
            <a:r>
              <a:rPr lang="el-GR" sz="2000" b="1">
                <a:effectLst/>
              </a:rPr>
              <a:t>Ερωτήσεις:</a:t>
            </a:r>
            <a:endParaRPr lang="el-GR" sz="2000">
              <a:effectLst/>
            </a:endParaRPr>
          </a:p>
          <a:p>
            <a:pPr>
              <a:lnSpc>
                <a:spcPct val="80000"/>
              </a:lnSpc>
            </a:pPr>
            <a:r>
              <a:rPr lang="el-GR" sz="2000">
                <a:effectLst/>
              </a:rPr>
              <a:t>Τι υλικά θα χρησιμοποιήσω;</a:t>
            </a:r>
          </a:p>
          <a:p>
            <a:pPr>
              <a:lnSpc>
                <a:spcPct val="80000"/>
              </a:lnSpc>
            </a:pPr>
            <a:r>
              <a:rPr lang="el-GR" sz="2000">
                <a:effectLst/>
              </a:rPr>
              <a:t>Τι μέγεθος θα έχει;</a:t>
            </a:r>
          </a:p>
          <a:p>
            <a:pPr>
              <a:lnSpc>
                <a:spcPct val="80000"/>
              </a:lnSpc>
            </a:pPr>
            <a:r>
              <a:rPr lang="el-GR" sz="2000">
                <a:effectLst/>
              </a:rPr>
              <a:t>Τι χρώμα θα έχει;</a:t>
            </a:r>
          </a:p>
          <a:p>
            <a:pPr>
              <a:lnSpc>
                <a:spcPct val="80000"/>
              </a:lnSpc>
            </a:pPr>
            <a:r>
              <a:rPr lang="el-GR" sz="2000">
                <a:effectLst/>
              </a:rPr>
              <a:t>Τι υλικά θα χρησιμοποιήσω;</a:t>
            </a:r>
          </a:p>
        </p:txBody>
      </p:sp>
      <p:sp>
        <p:nvSpPr>
          <p:cNvPr id="105484" name="Rectangle 12"/>
          <p:cNvSpPr>
            <a:spLocks noGrp="1" noChangeArrowheads="1"/>
          </p:cNvSpPr>
          <p:nvPr>
            <p:ph type="body" sz="half" idx="2"/>
          </p:nvPr>
        </p:nvSpPr>
        <p:spPr>
          <a:xfrm>
            <a:off x="4787900" y="3357563"/>
            <a:ext cx="4038600" cy="3251200"/>
          </a:xfrm>
        </p:spPr>
        <p:txBody>
          <a:bodyPr/>
          <a:lstStyle/>
          <a:p>
            <a:pPr>
              <a:lnSpc>
                <a:spcPct val="80000"/>
              </a:lnSpc>
            </a:pPr>
            <a:r>
              <a:rPr lang="el-GR" sz="2000">
                <a:effectLst/>
              </a:rPr>
              <a:t>Θα χρησιμοποιήσω: φελιζολ,</a:t>
            </a:r>
            <a:r>
              <a:rPr lang="en-US" sz="2000">
                <a:effectLst/>
              </a:rPr>
              <a:t> </a:t>
            </a:r>
            <a:r>
              <a:rPr lang="el-GR" sz="2000">
                <a:effectLst/>
              </a:rPr>
              <a:t>μπογιές, χάρακα και οι άλλο μου φανεί χρήσιμο στην συνέχεια </a:t>
            </a:r>
          </a:p>
          <a:p>
            <a:pPr>
              <a:lnSpc>
                <a:spcPct val="80000"/>
              </a:lnSpc>
            </a:pPr>
            <a:r>
              <a:rPr lang="el-GR" sz="2000">
                <a:effectLst/>
              </a:rPr>
              <a:t>Τι μέγεθος θα έχει;</a:t>
            </a:r>
          </a:p>
          <a:p>
            <a:pPr>
              <a:lnSpc>
                <a:spcPct val="80000"/>
              </a:lnSpc>
            </a:pPr>
            <a:r>
              <a:rPr lang="el-GR" sz="2000">
                <a:effectLst/>
              </a:rPr>
              <a:t>Το μέγεθος του θα είναι: </a:t>
            </a:r>
          </a:p>
          <a:p>
            <a:pPr>
              <a:lnSpc>
                <a:spcPct val="80000"/>
              </a:lnSpc>
            </a:pPr>
            <a:r>
              <a:rPr lang="el-GR" sz="2000">
                <a:effectLst/>
              </a:rPr>
              <a:t>Πλάτος = 15 εκατοστά. </a:t>
            </a:r>
          </a:p>
          <a:p>
            <a:pPr>
              <a:lnSpc>
                <a:spcPct val="80000"/>
              </a:lnSpc>
            </a:pPr>
            <a:r>
              <a:rPr lang="el-GR" sz="2000">
                <a:effectLst/>
              </a:rPr>
              <a:t>Μήκος = 5,5 εκατοστά. </a:t>
            </a:r>
          </a:p>
          <a:p>
            <a:pPr>
              <a:lnSpc>
                <a:spcPct val="80000"/>
              </a:lnSpc>
            </a:pPr>
            <a:r>
              <a:rPr lang="el-GR" sz="2000">
                <a:effectLst/>
              </a:rPr>
              <a:t>Τι χρώμα θα έχει;</a:t>
            </a:r>
          </a:p>
          <a:p>
            <a:pPr>
              <a:lnSpc>
                <a:spcPct val="80000"/>
              </a:lnSpc>
            </a:pPr>
            <a:r>
              <a:rPr lang="el-GR" sz="2000">
                <a:effectLst/>
              </a:rPr>
              <a:t>Το χρώμα του θα είναι άσπρο και μπλε. </a:t>
            </a:r>
          </a:p>
          <a:p>
            <a:pPr algn="r">
              <a:lnSpc>
                <a:spcPct val="80000"/>
              </a:lnSpc>
            </a:pPr>
            <a:endParaRPr lang="el-GR" sz="2000">
              <a:effectLst/>
            </a:endParaRPr>
          </a:p>
          <a:p>
            <a:pPr>
              <a:lnSpc>
                <a:spcPct val="80000"/>
              </a:lnSpc>
            </a:pPr>
            <a:endParaRPr lang="el-GR" sz="2000">
              <a:effectLst/>
            </a:endParaRPr>
          </a:p>
          <a:p>
            <a:pPr>
              <a:lnSpc>
                <a:spcPct val="80000"/>
              </a:lnSpc>
            </a:pPr>
            <a:endParaRPr lang="el-GR" sz="2000"/>
          </a:p>
        </p:txBody>
      </p:sp>
      <p:pic>
        <p:nvPicPr>
          <p:cNvPr id="105482" name="Picture 10"/>
          <p:cNvPicPr>
            <a:picLocks noChangeAspect="1" noChangeArrowheads="1"/>
          </p:cNvPicPr>
          <p:nvPr>
            <p:ph sz="half" idx="4294967295"/>
          </p:nvPr>
        </p:nvPicPr>
        <p:blipFill>
          <a:blip r:embed="rId2"/>
          <a:srcRect/>
          <a:stretch>
            <a:fillRect/>
          </a:stretch>
        </p:blipFill>
        <p:spPr>
          <a:xfrm>
            <a:off x="5435600" y="1916113"/>
            <a:ext cx="2714625" cy="1376362"/>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box(in)">
                                      <p:cBhvr>
                                        <p:cTn id="7" dur="500"/>
                                        <p:tgtEl>
                                          <p:spTgt spid="10547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5475">
                                            <p:txEl>
                                              <p:pRg st="0" end="0"/>
                                            </p:txEl>
                                          </p:spTgt>
                                        </p:tgtEl>
                                        <p:attrNameLst>
                                          <p:attrName>style.visibility</p:attrName>
                                        </p:attrNameLst>
                                      </p:cBhvr>
                                      <p:to>
                                        <p:strVal val="visible"/>
                                      </p:to>
                                    </p:set>
                                    <p:anim calcmode="lin" valueType="num">
                                      <p:cBhvr>
                                        <p:cTn id="12" dur="1000" fill="hold"/>
                                        <p:tgtEl>
                                          <p:spTgt spid="105475">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0547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0547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5475">
                                            <p:txEl>
                                              <p:pRg st="1" end="1"/>
                                            </p:txEl>
                                          </p:spTgt>
                                        </p:tgtEl>
                                        <p:attrNameLst>
                                          <p:attrName>style.visibility</p:attrName>
                                        </p:attrNameLst>
                                      </p:cBhvr>
                                      <p:to>
                                        <p:strVal val="visible"/>
                                      </p:to>
                                    </p:set>
                                    <p:anim calcmode="lin" valueType="num">
                                      <p:cBhvr>
                                        <p:cTn id="19" dur="1000" fill="hold"/>
                                        <p:tgtEl>
                                          <p:spTgt spid="105475">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105475">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0547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05475">
                                            <p:txEl>
                                              <p:pRg st="2" end="2"/>
                                            </p:txEl>
                                          </p:spTgt>
                                        </p:tgtEl>
                                        <p:attrNameLst>
                                          <p:attrName>style.visibility</p:attrName>
                                        </p:attrNameLst>
                                      </p:cBhvr>
                                      <p:to>
                                        <p:strVal val="visible"/>
                                      </p:to>
                                    </p:set>
                                    <p:anim calcmode="lin" valueType="num">
                                      <p:cBhvr>
                                        <p:cTn id="26" dur="1000" fill="hold"/>
                                        <p:tgtEl>
                                          <p:spTgt spid="105475">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105475">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10547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05475">
                                            <p:txEl>
                                              <p:pRg st="3" end="3"/>
                                            </p:txEl>
                                          </p:spTgt>
                                        </p:tgtEl>
                                        <p:attrNameLst>
                                          <p:attrName>style.visibility</p:attrName>
                                        </p:attrNameLst>
                                      </p:cBhvr>
                                      <p:to>
                                        <p:strVal val="visible"/>
                                      </p:to>
                                    </p:set>
                                    <p:anim calcmode="lin" valueType="num">
                                      <p:cBhvr>
                                        <p:cTn id="33" dur="1000" fill="hold"/>
                                        <p:tgtEl>
                                          <p:spTgt spid="105475">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105475">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10547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05475">
                                            <p:txEl>
                                              <p:pRg st="4" end="4"/>
                                            </p:txEl>
                                          </p:spTgt>
                                        </p:tgtEl>
                                        <p:attrNameLst>
                                          <p:attrName>style.visibility</p:attrName>
                                        </p:attrNameLst>
                                      </p:cBhvr>
                                      <p:to>
                                        <p:strVal val="visible"/>
                                      </p:to>
                                    </p:set>
                                    <p:anim calcmode="lin" valueType="num">
                                      <p:cBhvr>
                                        <p:cTn id="40" dur="1000" fill="hold"/>
                                        <p:tgtEl>
                                          <p:spTgt spid="105475">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105475">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10547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05475">
                                            <p:txEl>
                                              <p:pRg st="5" end="5"/>
                                            </p:txEl>
                                          </p:spTgt>
                                        </p:tgtEl>
                                        <p:attrNameLst>
                                          <p:attrName>style.visibility</p:attrName>
                                        </p:attrNameLst>
                                      </p:cBhvr>
                                      <p:to>
                                        <p:strVal val="visible"/>
                                      </p:to>
                                    </p:set>
                                    <p:anim calcmode="lin" valueType="num">
                                      <p:cBhvr>
                                        <p:cTn id="47" dur="1000" fill="hold"/>
                                        <p:tgtEl>
                                          <p:spTgt spid="105475">
                                            <p:txEl>
                                              <p:pRg st="5" end="5"/>
                                            </p:txEl>
                                          </p:spTgt>
                                        </p:tgtEl>
                                        <p:attrNameLst>
                                          <p:attrName>ppt_w</p:attrName>
                                        </p:attrNameLst>
                                      </p:cBhvr>
                                      <p:tavLst>
                                        <p:tav tm="0">
                                          <p:val>
                                            <p:strVal val="#ppt_w*0.70"/>
                                          </p:val>
                                        </p:tav>
                                        <p:tav tm="100000">
                                          <p:val>
                                            <p:strVal val="#ppt_w"/>
                                          </p:val>
                                        </p:tav>
                                      </p:tavLst>
                                    </p:anim>
                                    <p:anim calcmode="lin" valueType="num">
                                      <p:cBhvr>
                                        <p:cTn id="48" dur="1000" fill="hold"/>
                                        <p:tgtEl>
                                          <p:spTgt spid="105475">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105475">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105475">
                                            <p:txEl>
                                              <p:pRg st="6" end="6"/>
                                            </p:txEl>
                                          </p:spTgt>
                                        </p:tgtEl>
                                        <p:attrNameLst>
                                          <p:attrName>style.visibility</p:attrName>
                                        </p:attrNameLst>
                                      </p:cBhvr>
                                      <p:to>
                                        <p:strVal val="visible"/>
                                      </p:to>
                                    </p:set>
                                    <p:anim calcmode="lin" valueType="num">
                                      <p:cBhvr>
                                        <p:cTn id="54" dur="1000" fill="hold"/>
                                        <p:tgtEl>
                                          <p:spTgt spid="105475">
                                            <p:txEl>
                                              <p:pRg st="6" end="6"/>
                                            </p:txEl>
                                          </p:spTgt>
                                        </p:tgtEl>
                                        <p:attrNameLst>
                                          <p:attrName>ppt_w</p:attrName>
                                        </p:attrNameLst>
                                      </p:cBhvr>
                                      <p:tavLst>
                                        <p:tav tm="0">
                                          <p:val>
                                            <p:strVal val="#ppt_w*0.70"/>
                                          </p:val>
                                        </p:tav>
                                        <p:tav tm="100000">
                                          <p:val>
                                            <p:strVal val="#ppt_w"/>
                                          </p:val>
                                        </p:tav>
                                      </p:tavLst>
                                    </p:anim>
                                    <p:anim calcmode="lin" valueType="num">
                                      <p:cBhvr>
                                        <p:cTn id="55" dur="1000" fill="hold"/>
                                        <p:tgtEl>
                                          <p:spTgt spid="105475">
                                            <p:txEl>
                                              <p:pRg st="6" end="6"/>
                                            </p:txEl>
                                          </p:spTgt>
                                        </p:tgtEl>
                                        <p:attrNameLst>
                                          <p:attrName>ppt_h</p:attrName>
                                        </p:attrNameLst>
                                      </p:cBhvr>
                                      <p:tavLst>
                                        <p:tav tm="0">
                                          <p:val>
                                            <p:strVal val="#ppt_h"/>
                                          </p:val>
                                        </p:tav>
                                        <p:tav tm="100000">
                                          <p:val>
                                            <p:strVal val="#ppt_h"/>
                                          </p:val>
                                        </p:tav>
                                      </p:tavLst>
                                    </p:anim>
                                    <p:animEffect transition="in" filter="fade">
                                      <p:cBhvr>
                                        <p:cTn id="56" dur="1000"/>
                                        <p:tgtEl>
                                          <p:spTgt spid="105475">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05475">
                                            <p:txEl>
                                              <p:pRg st="7" end="7"/>
                                            </p:txEl>
                                          </p:spTgt>
                                        </p:tgtEl>
                                        <p:attrNameLst>
                                          <p:attrName>style.visibility</p:attrName>
                                        </p:attrNameLst>
                                      </p:cBhvr>
                                      <p:to>
                                        <p:strVal val="visible"/>
                                      </p:to>
                                    </p:set>
                                    <p:anim calcmode="lin" valueType="num">
                                      <p:cBhvr>
                                        <p:cTn id="61" dur="1000" fill="hold"/>
                                        <p:tgtEl>
                                          <p:spTgt spid="105475">
                                            <p:txEl>
                                              <p:pRg st="7" end="7"/>
                                            </p:txEl>
                                          </p:spTgt>
                                        </p:tgtEl>
                                        <p:attrNameLst>
                                          <p:attrName>ppt_w</p:attrName>
                                        </p:attrNameLst>
                                      </p:cBhvr>
                                      <p:tavLst>
                                        <p:tav tm="0">
                                          <p:val>
                                            <p:strVal val="#ppt_w*0.70"/>
                                          </p:val>
                                        </p:tav>
                                        <p:tav tm="100000">
                                          <p:val>
                                            <p:strVal val="#ppt_w"/>
                                          </p:val>
                                        </p:tav>
                                      </p:tavLst>
                                    </p:anim>
                                    <p:anim calcmode="lin" valueType="num">
                                      <p:cBhvr>
                                        <p:cTn id="62" dur="1000" fill="hold"/>
                                        <p:tgtEl>
                                          <p:spTgt spid="105475">
                                            <p:txEl>
                                              <p:pRg st="7" end="7"/>
                                            </p:txEl>
                                          </p:spTgt>
                                        </p:tgtEl>
                                        <p:attrNameLst>
                                          <p:attrName>ppt_h</p:attrName>
                                        </p:attrNameLst>
                                      </p:cBhvr>
                                      <p:tavLst>
                                        <p:tav tm="0">
                                          <p:val>
                                            <p:strVal val="#ppt_h"/>
                                          </p:val>
                                        </p:tav>
                                        <p:tav tm="100000">
                                          <p:val>
                                            <p:strVal val="#ppt_h"/>
                                          </p:val>
                                        </p:tav>
                                      </p:tavLst>
                                    </p:anim>
                                    <p:animEffect transition="in" filter="fade">
                                      <p:cBhvr>
                                        <p:cTn id="63" dur="1000"/>
                                        <p:tgtEl>
                                          <p:spTgt spid="105475">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nodeType="clickEffect">
                                  <p:stCondLst>
                                    <p:cond delay="0"/>
                                  </p:stCondLst>
                                  <p:childTnLst>
                                    <p:set>
                                      <p:cBhvr>
                                        <p:cTn id="67" dur="1" fill="hold">
                                          <p:stCondLst>
                                            <p:cond delay="0"/>
                                          </p:stCondLst>
                                        </p:cTn>
                                        <p:tgtEl>
                                          <p:spTgt spid="105482"/>
                                        </p:tgtEl>
                                        <p:attrNameLst>
                                          <p:attrName>style.visibility</p:attrName>
                                        </p:attrNameLst>
                                      </p:cBhvr>
                                      <p:to>
                                        <p:strVal val="visible"/>
                                      </p:to>
                                    </p:set>
                                    <p:animEffect transition="in" filter="strips(downLeft)">
                                      <p:cBhvr>
                                        <p:cTn id="68" dur="500"/>
                                        <p:tgtEl>
                                          <p:spTgt spid="10548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05484">
                                            <p:txEl>
                                              <p:pRg st="0" end="0"/>
                                            </p:txEl>
                                          </p:spTgt>
                                        </p:tgtEl>
                                        <p:attrNameLst>
                                          <p:attrName>style.visibility</p:attrName>
                                        </p:attrNameLst>
                                      </p:cBhvr>
                                      <p:to>
                                        <p:strVal val="visible"/>
                                      </p:to>
                                    </p:set>
                                    <p:animEffect transition="in" filter="wipe(down)">
                                      <p:cBhvr>
                                        <p:cTn id="73" dur="500"/>
                                        <p:tgtEl>
                                          <p:spTgt spid="105484">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05484">
                                            <p:txEl>
                                              <p:pRg st="1" end="1"/>
                                            </p:txEl>
                                          </p:spTgt>
                                        </p:tgtEl>
                                        <p:attrNameLst>
                                          <p:attrName>style.visibility</p:attrName>
                                        </p:attrNameLst>
                                      </p:cBhvr>
                                      <p:to>
                                        <p:strVal val="visible"/>
                                      </p:to>
                                    </p:set>
                                    <p:animEffect transition="in" filter="wipe(down)">
                                      <p:cBhvr>
                                        <p:cTn id="78" dur="500"/>
                                        <p:tgtEl>
                                          <p:spTgt spid="105484">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05484">
                                            <p:txEl>
                                              <p:pRg st="2" end="2"/>
                                            </p:txEl>
                                          </p:spTgt>
                                        </p:tgtEl>
                                        <p:attrNameLst>
                                          <p:attrName>style.visibility</p:attrName>
                                        </p:attrNameLst>
                                      </p:cBhvr>
                                      <p:to>
                                        <p:strVal val="visible"/>
                                      </p:to>
                                    </p:set>
                                    <p:animEffect transition="in" filter="wipe(down)">
                                      <p:cBhvr>
                                        <p:cTn id="83" dur="500"/>
                                        <p:tgtEl>
                                          <p:spTgt spid="105484">
                                            <p:txEl>
                                              <p:pRg st="2" end="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05484">
                                            <p:txEl>
                                              <p:pRg st="3" end="3"/>
                                            </p:txEl>
                                          </p:spTgt>
                                        </p:tgtEl>
                                        <p:attrNameLst>
                                          <p:attrName>style.visibility</p:attrName>
                                        </p:attrNameLst>
                                      </p:cBhvr>
                                      <p:to>
                                        <p:strVal val="visible"/>
                                      </p:to>
                                    </p:set>
                                    <p:animEffect transition="in" filter="wipe(down)">
                                      <p:cBhvr>
                                        <p:cTn id="88" dur="500"/>
                                        <p:tgtEl>
                                          <p:spTgt spid="105484">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105484">
                                            <p:txEl>
                                              <p:pRg st="4" end="4"/>
                                            </p:txEl>
                                          </p:spTgt>
                                        </p:tgtEl>
                                        <p:attrNameLst>
                                          <p:attrName>style.visibility</p:attrName>
                                        </p:attrNameLst>
                                      </p:cBhvr>
                                      <p:to>
                                        <p:strVal val="visible"/>
                                      </p:to>
                                    </p:set>
                                    <p:animEffect transition="in" filter="wipe(down)">
                                      <p:cBhvr>
                                        <p:cTn id="93" dur="500"/>
                                        <p:tgtEl>
                                          <p:spTgt spid="105484">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105484">
                                            <p:txEl>
                                              <p:pRg st="5" end="5"/>
                                            </p:txEl>
                                          </p:spTgt>
                                        </p:tgtEl>
                                        <p:attrNameLst>
                                          <p:attrName>style.visibility</p:attrName>
                                        </p:attrNameLst>
                                      </p:cBhvr>
                                      <p:to>
                                        <p:strVal val="visible"/>
                                      </p:to>
                                    </p:set>
                                    <p:animEffect transition="in" filter="wipe(down)">
                                      <p:cBhvr>
                                        <p:cTn id="98" dur="500"/>
                                        <p:tgtEl>
                                          <p:spTgt spid="105484">
                                            <p:txEl>
                                              <p:pRg st="5" end="5"/>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105484">
                                            <p:txEl>
                                              <p:pRg st="6" end="6"/>
                                            </p:txEl>
                                          </p:spTgt>
                                        </p:tgtEl>
                                        <p:attrNameLst>
                                          <p:attrName>style.visibility</p:attrName>
                                        </p:attrNameLst>
                                      </p:cBhvr>
                                      <p:to>
                                        <p:strVal val="visible"/>
                                      </p:to>
                                    </p:set>
                                    <p:animEffect transition="in" filter="wipe(down)">
                                      <p:cBhvr>
                                        <p:cTn id="103" dur="500"/>
                                        <p:tgtEl>
                                          <p:spTgt spid="10548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P spid="105475" grpId="0" build="p"/>
      <p:bldP spid="10548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l-GR" sz="4000"/>
              <a:t>Πως κατασκεύασα την κατασκευή </a:t>
            </a:r>
          </a:p>
        </p:txBody>
      </p:sp>
      <p:sp>
        <p:nvSpPr>
          <p:cNvPr id="139267" name="Rectangle 3"/>
          <p:cNvSpPr>
            <a:spLocks noGrp="1" noChangeArrowheads="1"/>
          </p:cNvSpPr>
          <p:nvPr>
            <p:ph type="body" idx="1"/>
          </p:nvPr>
        </p:nvSpPr>
        <p:spPr/>
        <p:txBody>
          <a:bodyPr/>
          <a:lstStyle/>
          <a:p>
            <a:pPr>
              <a:buFontTx/>
              <a:buNone/>
            </a:pPr>
            <a:r>
              <a:rPr lang="el-GR" sz="2800">
                <a:effectLst/>
              </a:rPr>
              <a:t>Στην αρχή πείρα ένα κομμάτι φελιζολ σχεδίασα πάνω του, το σχήμα που ήθελα το έκοψα και στην συνεχεία σχεδίασα πάνω στο ξύλο, το ίδιο σχήμα το έκοψα και το κόλλησα με σιλικόνη πάνω στο φελιζολ. Αφού έκανα όλα αυτά πείρα ένα μακετόχαρτο σχεδίασα τα σχήματα που ήθελα και τα έκοψα τα κόλλησα και αυτά με σιλικόνη .Τέλος το έβαψα με άσπρη και μπλε μπόγια.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p:cTn id="7" dur="1000" fill="hold"/>
                                        <p:tgtEl>
                                          <p:spTgt spid="13926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3926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9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Ωκεανός">
  <a:themeElements>
    <a:clrScheme name="Ωκεανός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Ωκεανός">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Ωκεανός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Ωκεανός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Ωκεανός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Ωκεανός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Ωκεανός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Ωκεανός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Ωκεανός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Ωκεανός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366</TotalTime>
  <Words>732</Words>
  <Application>Microsoft PowerPoint</Application>
  <PresentationFormat>Προβολή στην οθόνη (4:3)</PresentationFormat>
  <Paragraphs>80</Paragraphs>
  <Slides>17</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17</vt:i4>
      </vt:variant>
    </vt:vector>
  </HeadingPairs>
  <TitlesOfParts>
    <vt:vector size="23" baseType="lpstr">
      <vt:lpstr>Arial</vt:lpstr>
      <vt:lpstr>Tahoma</vt:lpstr>
      <vt:lpstr>Wingdings</vt:lpstr>
      <vt:lpstr>Arial Unicode MS</vt:lpstr>
      <vt:lpstr>宋体</vt:lpstr>
      <vt:lpstr>Ωκεανός</vt:lpstr>
      <vt:lpstr>Μάθημα τεχνολογίας  5ο Γυμνάσιο Βέροιας  Έτος 2018-2019 Καθηγήτρια: Χοχλιούρου Θεοδώρα</vt:lpstr>
      <vt:lpstr>Μεταφορές </vt:lpstr>
      <vt:lpstr>Ιστορική εξέλιξη μεταφορών </vt:lpstr>
      <vt:lpstr>Επικοινωνία</vt:lpstr>
      <vt:lpstr>Ιστορική εξέλιξη επικοινωνίας </vt:lpstr>
      <vt:lpstr>Περιγραφή</vt:lpstr>
      <vt:lpstr>Κατασκευαστικά σχέδια:</vt:lpstr>
      <vt:lpstr>Διαδικασία μελέτης και κατασκευής αντικειμένου</vt:lpstr>
      <vt:lpstr>Πως κατασκεύασα την κατασκευή </vt:lpstr>
      <vt:lpstr>Ιστορική εξέλιξη του αντικείμενου</vt:lpstr>
      <vt:lpstr>Επιστημονικές γνώσεις</vt:lpstr>
      <vt:lpstr>Χρησιμότητα του αντικειμένου</vt:lpstr>
      <vt:lpstr>Επιπτώσεις στο περιβάλλον</vt:lpstr>
      <vt:lpstr>Υλικά και εργαλεία που χρησιμοποίησα</vt:lpstr>
      <vt:lpstr>Κόστος κατασκευής </vt:lpstr>
      <vt:lpstr>Πηγές πληροφόρησης </vt:lpstr>
      <vt:lpstr>Διαφάνεια 17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harisios76@gmail.com</dc:creator>
  <cp:lastModifiedBy>ΒΑΧΛΑΣ</cp:lastModifiedBy>
  <cp:revision>8</cp:revision>
  <dcterms:created xsi:type="dcterms:W3CDTF">2019-03-31T15:17:13Z</dcterms:created>
  <dcterms:modified xsi:type="dcterms:W3CDTF">2019-06-04T18:44:31Z</dcterms:modified>
</cp:coreProperties>
</file>