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9" r:id="rId3"/>
    <p:sldId id="275" r:id="rId4"/>
    <p:sldId id="276" r:id="rId5"/>
    <p:sldId id="267" r:id="rId6"/>
    <p:sldId id="268" r:id="rId7"/>
    <p:sldId id="266" r:id="rId8"/>
    <p:sldId id="265" r:id="rId9"/>
    <p:sldId id="271" r:id="rId10"/>
    <p:sldId id="260" r:id="rId11"/>
    <p:sldId id="274" r:id="rId12"/>
    <p:sldId id="261" r:id="rId13"/>
    <p:sldId id="262" r:id="rId14"/>
    <p:sldId id="278" r:id="rId15"/>
    <p:sldId id="280" r:id="rId16"/>
    <p:sldId id="282" r:id="rId17"/>
    <p:sldId id="284" r:id="rId18"/>
    <p:sldId id="285" r:id="rId19"/>
    <p:sldId id="286" r:id="rId20"/>
    <p:sldId id="288" r:id="rId21"/>
    <p:sldId id="290" r:id="rId22"/>
    <p:sldId id="263" r:id="rId23"/>
    <p:sldId id="264" r:id="rId24"/>
    <p:sldId id="270" r:id="rId25"/>
    <p:sldId id="272" r:id="rId26"/>
    <p:sldId id="292" r:id="rId27"/>
    <p:sldId id="294" r:id="rId28"/>
    <p:sldId id="296" r:id="rId29"/>
    <p:sldId id="298" r:id="rId30"/>
    <p:sldId id="300" r:id="rId31"/>
    <p:sldId id="302" r:id="rId32"/>
    <p:sldId id="304" r:id="rId33"/>
    <p:sldId id="306" r:id="rId34"/>
    <p:sldId id="308" r:id="rId35"/>
    <p:sldId id="273" r:id="rId36"/>
    <p:sldId id="310" r:id="rId37"/>
    <p:sldId id="312" r:id="rId38"/>
    <p:sldId id="311"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DDB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15" autoAdjust="0"/>
  </p:normalViewPr>
  <p:slideViewPr>
    <p:cSldViewPr>
      <p:cViewPr varScale="1">
        <p:scale>
          <a:sx n="55" d="100"/>
          <a:sy n="55" d="100"/>
        </p:scale>
        <p:origin x="-946" y="-8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______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_________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_________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_________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______________Microsoft_Office_Excel7.xlsx"/></Relationships>
</file>

<file path=ppt/charts/chart1.xml><?xml version="1.0" encoding="utf-8"?>
<c:chartSpace xmlns:c="http://schemas.openxmlformats.org/drawingml/2006/chart" xmlns:a="http://schemas.openxmlformats.org/drawingml/2006/main" xmlns:r="http://schemas.openxmlformats.org/officeDocument/2006/relationships">
  <c:lang val="el-GR"/>
  <c:chart>
    <c:plotArea>
      <c:layout/>
      <c:barChart>
        <c:barDir val="col"/>
        <c:grouping val="clustered"/>
        <c:ser>
          <c:idx val="0"/>
          <c:order val="0"/>
          <c:tx>
            <c:strRef>
              <c:f>Φύλλο1!$B$1</c:f>
              <c:strCache>
                <c:ptCount val="1"/>
                <c:pt idx="0">
                  <c:v>1ο πείραμα</c:v>
                </c:pt>
              </c:strCache>
            </c:strRef>
          </c:tx>
          <c:cat>
            <c:strRef>
              <c:f>Φύλλο1!$A$2:$A$5</c:f>
              <c:strCache>
                <c:ptCount val="4"/>
                <c:pt idx="0">
                  <c:v>Θοδωρής</c:v>
                </c:pt>
                <c:pt idx="1">
                  <c:v>Όμηρος</c:v>
                </c:pt>
                <c:pt idx="2">
                  <c:v>Αναστασία</c:v>
                </c:pt>
                <c:pt idx="3">
                  <c:v>Σοφία </c:v>
                </c:pt>
              </c:strCache>
            </c:strRef>
          </c:cat>
          <c:val>
            <c:numRef>
              <c:f>Φύλλο1!$B$2:$B$5</c:f>
              <c:numCache>
                <c:formatCode>General</c:formatCode>
                <c:ptCount val="4"/>
                <c:pt idx="0">
                  <c:v>82</c:v>
                </c:pt>
                <c:pt idx="1">
                  <c:v>72</c:v>
                </c:pt>
                <c:pt idx="2">
                  <c:v>92</c:v>
                </c:pt>
                <c:pt idx="3">
                  <c:v>92</c:v>
                </c:pt>
              </c:numCache>
            </c:numRef>
          </c:val>
        </c:ser>
        <c:ser>
          <c:idx val="1"/>
          <c:order val="1"/>
          <c:tx>
            <c:strRef>
              <c:f>Φύλλο1!$C$1</c:f>
              <c:strCache>
                <c:ptCount val="1"/>
                <c:pt idx="0">
                  <c:v>2ο πείραμα</c:v>
                </c:pt>
              </c:strCache>
            </c:strRef>
          </c:tx>
          <c:cat>
            <c:strRef>
              <c:f>Φύλλο1!$A$2:$A$5</c:f>
              <c:strCache>
                <c:ptCount val="4"/>
                <c:pt idx="0">
                  <c:v>Θοδωρής</c:v>
                </c:pt>
                <c:pt idx="1">
                  <c:v>Όμηρος</c:v>
                </c:pt>
                <c:pt idx="2">
                  <c:v>Αναστασία</c:v>
                </c:pt>
                <c:pt idx="3">
                  <c:v>Σοφία </c:v>
                </c:pt>
              </c:strCache>
            </c:strRef>
          </c:cat>
          <c:val>
            <c:numRef>
              <c:f>Φύλλο1!$C$2:$C$5</c:f>
              <c:numCache>
                <c:formatCode>General</c:formatCode>
                <c:ptCount val="4"/>
                <c:pt idx="0">
                  <c:v>107</c:v>
                </c:pt>
                <c:pt idx="1">
                  <c:v>68</c:v>
                </c:pt>
                <c:pt idx="2">
                  <c:v>80</c:v>
                </c:pt>
                <c:pt idx="3">
                  <c:v>106</c:v>
                </c:pt>
              </c:numCache>
            </c:numRef>
          </c:val>
        </c:ser>
        <c:ser>
          <c:idx val="2"/>
          <c:order val="2"/>
          <c:tx>
            <c:strRef>
              <c:f>Φύλλο1!$D$1</c:f>
              <c:strCache>
                <c:ptCount val="1"/>
                <c:pt idx="0">
                  <c:v>Στήλη1</c:v>
                </c:pt>
              </c:strCache>
            </c:strRef>
          </c:tx>
          <c:cat>
            <c:strRef>
              <c:f>Φύλλο1!$A$2:$A$5</c:f>
              <c:strCache>
                <c:ptCount val="4"/>
                <c:pt idx="0">
                  <c:v>Θοδωρής</c:v>
                </c:pt>
                <c:pt idx="1">
                  <c:v>Όμηρος</c:v>
                </c:pt>
                <c:pt idx="2">
                  <c:v>Αναστασία</c:v>
                </c:pt>
                <c:pt idx="3">
                  <c:v>Σοφία </c:v>
                </c:pt>
              </c:strCache>
            </c:strRef>
          </c:cat>
          <c:val>
            <c:numRef>
              <c:f>Φύλλο1!$D$2:$D$5</c:f>
              <c:numCache>
                <c:formatCode>General</c:formatCode>
                <c:ptCount val="4"/>
              </c:numCache>
            </c:numRef>
          </c:val>
        </c:ser>
        <c:dLbls/>
        <c:axId val="74127616"/>
        <c:axId val="74149888"/>
      </c:barChart>
      <c:catAx>
        <c:axId val="74127616"/>
        <c:scaling>
          <c:orientation val="minMax"/>
        </c:scaling>
        <c:axPos val="b"/>
        <c:tickLblPos val="nextTo"/>
        <c:crossAx val="74149888"/>
        <c:crosses val="autoZero"/>
        <c:auto val="1"/>
        <c:lblAlgn val="ctr"/>
        <c:lblOffset val="100"/>
      </c:catAx>
      <c:valAx>
        <c:axId val="74149888"/>
        <c:scaling>
          <c:orientation val="minMax"/>
        </c:scaling>
        <c:axPos val="l"/>
        <c:majorGridlines/>
        <c:numFmt formatCode="General" sourceLinked="1"/>
        <c:tickLblPos val="nextTo"/>
        <c:crossAx val="74127616"/>
        <c:crosses val="autoZero"/>
        <c:crossBetween val="between"/>
      </c:valAx>
    </c:plotArea>
    <c:legend>
      <c:legendPos val="r"/>
      <c:layout>
        <c:manualLayout>
          <c:xMode val="edge"/>
          <c:yMode val="edge"/>
          <c:x val="0.81952549334111024"/>
          <c:y val="0.38317701669235921"/>
          <c:w val="0.17121524739963062"/>
          <c:h val="0.21119770532812576"/>
        </c:manualLayout>
      </c:layout>
    </c:legend>
    <c:plotVisOnly val="1"/>
    <c:dispBlanksAs val="gap"/>
  </c:chart>
  <c:txPr>
    <a:bodyPr/>
    <a:lstStyle/>
    <a:p>
      <a:pPr>
        <a:defRPr sz="1800"/>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l-GR"/>
  <c:chart>
    <c:plotArea>
      <c:layout/>
      <c:barChart>
        <c:barDir val="col"/>
        <c:grouping val="clustered"/>
        <c:ser>
          <c:idx val="0"/>
          <c:order val="0"/>
          <c:tx>
            <c:strRef>
              <c:f>Φύλλο1!$B$1</c:f>
              <c:strCache>
                <c:ptCount val="1"/>
                <c:pt idx="0">
                  <c:v>1ο πείραμα</c:v>
                </c:pt>
              </c:strCache>
            </c:strRef>
          </c:tx>
          <c:cat>
            <c:strRef>
              <c:f>Φύλλο1!$A$2:$A$5</c:f>
              <c:strCache>
                <c:ptCount val="4"/>
                <c:pt idx="0">
                  <c:v>Θοδωρής </c:v>
                </c:pt>
                <c:pt idx="1">
                  <c:v>Όμηρος </c:v>
                </c:pt>
                <c:pt idx="2">
                  <c:v>Αναστασία </c:v>
                </c:pt>
                <c:pt idx="3">
                  <c:v>Σοφία </c:v>
                </c:pt>
              </c:strCache>
            </c:strRef>
          </c:cat>
          <c:val>
            <c:numRef>
              <c:f>Φύλλο1!$B$2:$B$5</c:f>
              <c:numCache>
                <c:formatCode>General</c:formatCode>
                <c:ptCount val="4"/>
                <c:pt idx="0">
                  <c:v>81</c:v>
                </c:pt>
                <c:pt idx="1">
                  <c:v>67</c:v>
                </c:pt>
                <c:pt idx="2">
                  <c:v>81</c:v>
                </c:pt>
                <c:pt idx="3">
                  <c:v>86</c:v>
                </c:pt>
              </c:numCache>
            </c:numRef>
          </c:val>
        </c:ser>
        <c:ser>
          <c:idx val="1"/>
          <c:order val="1"/>
          <c:tx>
            <c:strRef>
              <c:f>Φύλλο1!$C$1</c:f>
              <c:strCache>
                <c:ptCount val="1"/>
                <c:pt idx="0">
                  <c:v>2ο πείραμα</c:v>
                </c:pt>
              </c:strCache>
            </c:strRef>
          </c:tx>
          <c:cat>
            <c:strRef>
              <c:f>Φύλλο1!$A$2:$A$5</c:f>
              <c:strCache>
                <c:ptCount val="4"/>
                <c:pt idx="0">
                  <c:v>Θοδωρής </c:v>
                </c:pt>
                <c:pt idx="1">
                  <c:v>Όμηρος </c:v>
                </c:pt>
                <c:pt idx="2">
                  <c:v>Αναστασία </c:v>
                </c:pt>
                <c:pt idx="3">
                  <c:v>Σοφία </c:v>
                </c:pt>
              </c:strCache>
            </c:strRef>
          </c:cat>
          <c:val>
            <c:numRef>
              <c:f>Φύλλο1!$C$2:$C$5</c:f>
              <c:numCache>
                <c:formatCode>General</c:formatCode>
                <c:ptCount val="4"/>
                <c:pt idx="0">
                  <c:v>81</c:v>
                </c:pt>
                <c:pt idx="1">
                  <c:v>60</c:v>
                </c:pt>
                <c:pt idx="2">
                  <c:v>78</c:v>
                </c:pt>
                <c:pt idx="3">
                  <c:v>100</c:v>
                </c:pt>
              </c:numCache>
            </c:numRef>
          </c:val>
        </c:ser>
        <c:ser>
          <c:idx val="2"/>
          <c:order val="2"/>
          <c:tx>
            <c:strRef>
              <c:f>Φύλλο1!$D$1</c:f>
              <c:strCache>
                <c:ptCount val="1"/>
                <c:pt idx="0">
                  <c:v>Στήλη1</c:v>
                </c:pt>
              </c:strCache>
            </c:strRef>
          </c:tx>
          <c:cat>
            <c:strRef>
              <c:f>Φύλλο1!$A$2:$A$5</c:f>
              <c:strCache>
                <c:ptCount val="4"/>
                <c:pt idx="0">
                  <c:v>Θοδωρής </c:v>
                </c:pt>
                <c:pt idx="1">
                  <c:v>Όμηρος </c:v>
                </c:pt>
                <c:pt idx="2">
                  <c:v>Αναστασία </c:v>
                </c:pt>
                <c:pt idx="3">
                  <c:v>Σοφία </c:v>
                </c:pt>
              </c:strCache>
            </c:strRef>
          </c:cat>
          <c:val>
            <c:numRef>
              <c:f>Φύλλο1!$D$2:$D$5</c:f>
              <c:numCache>
                <c:formatCode>General</c:formatCode>
                <c:ptCount val="4"/>
              </c:numCache>
            </c:numRef>
          </c:val>
        </c:ser>
        <c:dLbls/>
        <c:axId val="65825024"/>
        <c:axId val="65830912"/>
      </c:barChart>
      <c:catAx>
        <c:axId val="65825024"/>
        <c:scaling>
          <c:orientation val="minMax"/>
        </c:scaling>
        <c:axPos val="b"/>
        <c:tickLblPos val="nextTo"/>
        <c:crossAx val="65830912"/>
        <c:crosses val="autoZero"/>
        <c:auto val="1"/>
        <c:lblAlgn val="ctr"/>
        <c:lblOffset val="100"/>
      </c:catAx>
      <c:valAx>
        <c:axId val="65830912"/>
        <c:scaling>
          <c:orientation val="minMax"/>
        </c:scaling>
        <c:axPos val="l"/>
        <c:majorGridlines/>
        <c:numFmt formatCode="General" sourceLinked="1"/>
        <c:tickLblPos val="nextTo"/>
        <c:crossAx val="65825024"/>
        <c:crosses val="autoZero"/>
        <c:crossBetween val="between"/>
      </c:valAx>
    </c:plotArea>
    <c:legend>
      <c:legendPos val="r"/>
    </c:legend>
    <c:plotVisOnly val="1"/>
    <c:dispBlanksAs val="gap"/>
  </c:chart>
  <c:txPr>
    <a:bodyPr/>
    <a:lstStyle/>
    <a:p>
      <a:pPr>
        <a:defRPr sz="1800"/>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l-GR"/>
  <c:chart>
    <c:plotArea>
      <c:layout/>
      <c:barChart>
        <c:barDir val="col"/>
        <c:grouping val="clustered"/>
        <c:ser>
          <c:idx val="0"/>
          <c:order val="0"/>
          <c:tx>
            <c:strRef>
              <c:f>Φύλλο1!$B$1</c:f>
              <c:strCache>
                <c:ptCount val="1"/>
                <c:pt idx="0">
                  <c:v>1ο πείραμα</c:v>
                </c:pt>
              </c:strCache>
            </c:strRef>
          </c:tx>
          <c:cat>
            <c:strRef>
              <c:f>Φύλλο1!$A$2:$A$5</c:f>
              <c:strCache>
                <c:ptCount val="4"/>
                <c:pt idx="0">
                  <c:v>Θοδωρής</c:v>
                </c:pt>
                <c:pt idx="1">
                  <c:v>Όμηρος</c:v>
                </c:pt>
                <c:pt idx="2">
                  <c:v>Αναστασία</c:v>
                </c:pt>
                <c:pt idx="3">
                  <c:v>Σοφία</c:v>
                </c:pt>
              </c:strCache>
            </c:strRef>
          </c:cat>
          <c:val>
            <c:numRef>
              <c:f>Φύλλο1!$B$2:$B$5</c:f>
              <c:numCache>
                <c:formatCode>General</c:formatCode>
                <c:ptCount val="4"/>
                <c:pt idx="0">
                  <c:v>83</c:v>
                </c:pt>
                <c:pt idx="1">
                  <c:v>69</c:v>
                </c:pt>
                <c:pt idx="2">
                  <c:v>84</c:v>
                </c:pt>
                <c:pt idx="3">
                  <c:v>88</c:v>
                </c:pt>
              </c:numCache>
            </c:numRef>
          </c:val>
        </c:ser>
        <c:ser>
          <c:idx val="1"/>
          <c:order val="1"/>
          <c:tx>
            <c:strRef>
              <c:f>Φύλλο1!$C$1</c:f>
              <c:strCache>
                <c:ptCount val="1"/>
                <c:pt idx="0">
                  <c:v>2ο πείραμα</c:v>
                </c:pt>
              </c:strCache>
            </c:strRef>
          </c:tx>
          <c:cat>
            <c:strRef>
              <c:f>Φύλλο1!$A$2:$A$5</c:f>
              <c:strCache>
                <c:ptCount val="4"/>
                <c:pt idx="0">
                  <c:v>Θοδωρής</c:v>
                </c:pt>
                <c:pt idx="1">
                  <c:v>Όμηρος</c:v>
                </c:pt>
                <c:pt idx="2">
                  <c:v>Αναστασία</c:v>
                </c:pt>
                <c:pt idx="3">
                  <c:v>Σοφία</c:v>
                </c:pt>
              </c:strCache>
            </c:strRef>
          </c:cat>
          <c:val>
            <c:numRef>
              <c:f>Φύλλο1!$C$2:$C$5</c:f>
              <c:numCache>
                <c:formatCode>General</c:formatCode>
                <c:ptCount val="4"/>
                <c:pt idx="0">
                  <c:v>81</c:v>
                </c:pt>
                <c:pt idx="1">
                  <c:v>69</c:v>
                </c:pt>
                <c:pt idx="2">
                  <c:v>81</c:v>
                </c:pt>
                <c:pt idx="3">
                  <c:v>106</c:v>
                </c:pt>
              </c:numCache>
            </c:numRef>
          </c:val>
        </c:ser>
        <c:ser>
          <c:idx val="2"/>
          <c:order val="2"/>
          <c:tx>
            <c:strRef>
              <c:f>Φύλλο1!$D$1</c:f>
              <c:strCache>
                <c:ptCount val="1"/>
                <c:pt idx="0">
                  <c:v>Στήλη2</c:v>
                </c:pt>
              </c:strCache>
            </c:strRef>
          </c:tx>
          <c:cat>
            <c:strRef>
              <c:f>Φύλλο1!$A$2:$A$5</c:f>
              <c:strCache>
                <c:ptCount val="4"/>
                <c:pt idx="0">
                  <c:v>Θοδωρής</c:v>
                </c:pt>
                <c:pt idx="1">
                  <c:v>Όμηρος</c:v>
                </c:pt>
                <c:pt idx="2">
                  <c:v>Αναστασία</c:v>
                </c:pt>
                <c:pt idx="3">
                  <c:v>Σοφία</c:v>
                </c:pt>
              </c:strCache>
            </c:strRef>
          </c:cat>
          <c:val>
            <c:numRef>
              <c:f>Φύλλο1!$D$2:$D$5</c:f>
              <c:numCache>
                <c:formatCode>General</c:formatCode>
                <c:ptCount val="4"/>
              </c:numCache>
            </c:numRef>
          </c:val>
        </c:ser>
        <c:dLbls/>
        <c:axId val="79198464"/>
        <c:axId val="79208448"/>
      </c:barChart>
      <c:catAx>
        <c:axId val="79198464"/>
        <c:scaling>
          <c:orientation val="minMax"/>
        </c:scaling>
        <c:axPos val="b"/>
        <c:numFmt formatCode="General" sourceLinked="1"/>
        <c:tickLblPos val="nextTo"/>
        <c:crossAx val="79208448"/>
        <c:crosses val="autoZero"/>
        <c:auto val="1"/>
        <c:lblAlgn val="ctr"/>
        <c:lblOffset val="100"/>
      </c:catAx>
      <c:valAx>
        <c:axId val="79208448"/>
        <c:scaling>
          <c:orientation val="minMax"/>
        </c:scaling>
        <c:axPos val="l"/>
        <c:majorGridlines/>
        <c:numFmt formatCode="General" sourceLinked="1"/>
        <c:tickLblPos val="nextTo"/>
        <c:crossAx val="79198464"/>
        <c:crosses val="autoZero"/>
        <c:crossBetween val="between"/>
      </c:valAx>
    </c:plotArea>
    <c:legend>
      <c:legendPos val="r"/>
    </c:legend>
    <c:plotVisOnly val="1"/>
    <c:dispBlanksAs val="gap"/>
  </c:chart>
  <c:txPr>
    <a:bodyPr/>
    <a:lstStyle/>
    <a:p>
      <a:pPr>
        <a:defRPr sz="1800"/>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l-GR"/>
  <c:chart>
    <c:plotArea>
      <c:layout/>
      <c:barChart>
        <c:barDir val="col"/>
        <c:grouping val="clustered"/>
        <c:ser>
          <c:idx val="0"/>
          <c:order val="0"/>
          <c:tx>
            <c:strRef>
              <c:f>Φύλλο1!$B$1</c:f>
              <c:strCache>
                <c:ptCount val="1"/>
                <c:pt idx="0">
                  <c:v>1ο πείραμα</c:v>
                </c:pt>
              </c:strCache>
            </c:strRef>
          </c:tx>
          <c:cat>
            <c:strRef>
              <c:f>Φύλλο1!$A$2:$A$5</c:f>
              <c:strCache>
                <c:ptCount val="4"/>
                <c:pt idx="0">
                  <c:v>Θοδωρής</c:v>
                </c:pt>
                <c:pt idx="1">
                  <c:v>Όμηρος</c:v>
                </c:pt>
                <c:pt idx="2">
                  <c:v>Αναστασία</c:v>
                </c:pt>
                <c:pt idx="3">
                  <c:v>Σοφία</c:v>
                </c:pt>
              </c:strCache>
            </c:strRef>
          </c:cat>
          <c:val>
            <c:numRef>
              <c:f>Φύλλο1!$B$2:$B$5</c:f>
              <c:numCache>
                <c:formatCode>General</c:formatCode>
                <c:ptCount val="4"/>
                <c:pt idx="0">
                  <c:v>90</c:v>
                </c:pt>
                <c:pt idx="1">
                  <c:v>74</c:v>
                </c:pt>
                <c:pt idx="2">
                  <c:v>91</c:v>
                </c:pt>
                <c:pt idx="3">
                  <c:v>94</c:v>
                </c:pt>
              </c:numCache>
            </c:numRef>
          </c:val>
        </c:ser>
        <c:ser>
          <c:idx val="1"/>
          <c:order val="1"/>
          <c:tx>
            <c:strRef>
              <c:f>Φύλλο1!$C$1</c:f>
              <c:strCache>
                <c:ptCount val="1"/>
                <c:pt idx="0">
                  <c:v>2ο πείραμα</c:v>
                </c:pt>
              </c:strCache>
            </c:strRef>
          </c:tx>
          <c:cat>
            <c:strRef>
              <c:f>Φύλλο1!$A$2:$A$5</c:f>
              <c:strCache>
                <c:ptCount val="4"/>
                <c:pt idx="0">
                  <c:v>Θοδωρής</c:v>
                </c:pt>
                <c:pt idx="1">
                  <c:v>Όμηρος</c:v>
                </c:pt>
                <c:pt idx="2">
                  <c:v>Αναστασία</c:v>
                </c:pt>
                <c:pt idx="3">
                  <c:v>Σοφία</c:v>
                </c:pt>
              </c:strCache>
            </c:strRef>
          </c:cat>
          <c:val>
            <c:numRef>
              <c:f>Φύλλο1!$C$2:$C$5</c:f>
              <c:numCache>
                <c:formatCode>General</c:formatCode>
                <c:ptCount val="4"/>
                <c:pt idx="0">
                  <c:v>97</c:v>
                </c:pt>
                <c:pt idx="1">
                  <c:v>90</c:v>
                </c:pt>
                <c:pt idx="2">
                  <c:v>89</c:v>
                </c:pt>
                <c:pt idx="3">
                  <c:v>109</c:v>
                </c:pt>
              </c:numCache>
            </c:numRef>
          </c:val>
        </c:ser>
        <c:ser>
          <c:idx val="2"/>
          <c:order val="2"/>
          <c:tx>
            <c:strRef>
              <c:f>Φύλλο1!$D$1</c:f>
              <c:strCache>
                <c:ptCount val="1"/>
                <c:pt idx="0">
                  <c:v>Σειρά 3</c:v>
                </c:pt>
              </c:strCache>
            </c:strRef>
          </c:tx>
          <c:cat>
            <c:strRef>
              <c:f>Φύλλο1!$A$2:$A$5</c:f>
              <c:strCache>
                <c:ptCount val="4"/>
                <c:pt idx="0">
                  <c:v>Θοδωρής</c:v>
                </c:pt>
                <c:pt idx="1">
                  <c:v>Όμηρος</c:v>
                </c:pt>
                <c:pt idx="2">
                  <c:v>Αναστασία</c:v>
                </c:pt>
                <c:pt idx="3">
                  <c:v>Σοφία</c:v>
                </c:pt>
              </c:strCache>
            </c:strRef>
          </c:cat>
          <c:val>
            <c:numRef>
              <c:f>Φύλλο1!$D$2:$D$5</c:f>
              <c:numCache>
                <c:formatCode>General</c:formatCode>
                <c:ptCount val="4"/>
              </c:numCache>
            </c:numRef>
          </c:val>
        </c:ser>
        <c:dLbls/>
        <c:axId val="79120640"/>
        <c:axId val="79126528"/>
      </c:barChart>
      <c:catAx>
        <c:axId val="79120640"/>
        <c:scaling>
          <c:orientation val="minMax"/>
        </c:scaling>
        <c:axPos val="b"/>
        <c:tickLblPos val="nextTo"/>
        <c:crossAx val="79126528"/>
        <c:crosses val="autoZero"/>
        <c:auto val="1"/>
        <c:lblAlgn val="ctr"/>
        <c:lblOffset val="100"/>
      </c:catAx>
      <c:valAx>
        <c:axId val="79126528"/>
        <c:scaling>
          <c:orientation val="minMax"/>
        </c:scaling>
        <c:axPos val="l"/>
        <c:majorGridlines/>
        <c:numFmt formatCode="General" sourceLinked="1"/>
        <c:tickLblPos val="nextTo"/>
        <c:crossAx val="79120640"/>
        <c:crosses val="autoZero"/>
        <c:crossBetween val="between"/>
      </c:valAx>
    </c:plotArea>
    <c:legend>
      <c:legendPos val="r"/>
    </c:legend>
    <c:plotVisOnly val="1"/>
    <c:dispBlanksAs val="gap"/>
  </c:chart>
  <c:txPr>
    <a:bodyPr/>
    <a:lstStyle/>
    <a:p>
      <a:pPr>
        <a:defRPr sz="1800"/>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l-GR"/>
  <c:chart>
    <c:plotArea>
      <c:layout/>
      <c:barChart>
        <c:barDir val="col"/>
        <c:grouping val="clustered"/>
        <c:ser>
          <c:idx val="0"/>
          <c:order val="0"/>
          <c:tx>
            <c:strRef>
              <c:f>Φύλλο1!$B$1</c:f>
              <c:strCache>
                <c:ptCount val="1"/>
                <c:pt idx="0">
                  <c:v>1ο πείραμα</c:v>
                </c:pt>
              </c:strCache>
            </c:strRef>
          </c:tx>
          <c:cat>
            <c:strRef>
              <c:f>Φύλλο1!$A$2:$A$5</c:f>
              <c:strCache>
                <c:ptCount val="4"/>
                <c:pt idx="0">
                  <c:v>Θοδωρής</c:v>
                </c:pt>
                <c:pt idx="1">
                  <c:v>Όμηρος</c:v>
                </c:pt>
                <c:pt idx="2">
                  <c:v>Αναστασία</c:v>
                </c:pt>
                <c:pt idx="3">
                  <c:v>Σοφία</c:v>
                </c:pt>
              </c:strCache>
            </c:strRef>
          </c:cat>
          <c:val>
            <c:numRef>
              <c:f>Φύλλο1!$B$2:$B$5</c:f>
              <c:numCache>
                <c:formatCode>General</c:formatCode>
                <c:ptCount val="4"/>
                <c:pt idx="0">
                  <c:v>93</c:v>
                </c:pt>
                <c:pt idx="1">
                  <c:v>91</c:v>
                </c:pt>
                <c:pt idx="2">
                  <c:v>94</c:v>
                </c:pt>
                <c:pt idx="3">
                  <c:v>96</c:v>
                </c:pt>
              </c:numCache>
            </c:numRef>
          </c:val>
        </c:ser>
        <c:ser>
          <c:idx val="1"/>
          <c:order val="1"/>
          <c:tx>
            <c:strRef>
              <c:f>Φύλλο1!$C$1</c:f>
              <c:strCache>
                <c:ptCount val="1"/>
                <c:pt idx="0">
                  <c:v>2ο πείραμα</c:v>
                </c:pt>
              </c:strCache>
            </c:strRef>
          </c:tx>
          <c:cat>
            <c:strRef>
              <c:f>Φύλλο1!$A$2:$A$5</c:f>
              <c:strCache>
                <c:ptCount val="4"/>
                <c:pt idx="0">
                  <c:v>Θοδωρής</c:v>
                </c:pt>
                <c:pt idx="1">
                  <c:v>Όμηρος</c:v>
                </c:pt>
                <c:pt idx="2">
                  <c:v>Αναστασία</c:v>
                </c:pt>
                <c:pt idx="3">
                  <c:v>Σοφία</c:v>
                </c:pt>
              </c:strCache>
            </c:strRef>
          </c:cat>
          <c:val>
            <c:numRef>
              <c:f>Φύλλο1!$C$2:$C$5</c:f>
              <c:numCache>
                <c:formatCode>General</c:formatCode>
                <c:ptCount val="4"/>
                <c:pt idx="0">
                  <c:v>88</c:v>
                </c:pt>
                <c:pt idx="1">
                  <c:v>79</c:v>
                </c:pt>
                <c:pt idx="2">
                  <c:v>93</c:v>
                </c:pt>
                <c:pt idx="3">
                  <c:v>112</c:v>
                </c:pt>
              </c:numCache>
            </c:numRef>
          </c:val>
        </c:ser>
        <c:ser>
          <c:idx val="2"/>
          <c:order val="2"/>
          <c:tx>
            <c:strRef>
              <c:f>Φύλλο1!$D$1</c:f>
              <c:strCache>
                <c:ptCount val="1"/>
                <c:pt idx="0">
                  <c:v>Σειρά 3</c:v>
                </c:pt>
              </c:strCache>
            </c:strRef>
          </c:tx>
          <c:cat>
            <c:strRef>
              <c:f>Φύλλο1!$A$2:$A$5</c:f>
              <c:strCache>
                <c:ptCount val="4"/>
                <c:pt idx="0">
                  <c:v>Θοδωρής</c:v>
                </c:pt>
                <c:pt idx="1">
                  <c:v>Όμηρος</c:v>
                </c:pt>
                <c:pt idx="2">
                  <c:v>Αναστασία</c:v>
                </c:pt>
                <c:pt idx="3">
                  <c:v>Σοφία</c:v>
                </c:pt>
              </c:strCache>
            </c:strRef>
          </c:cat>
          <c:val>
            <c:numRef>
              <c:f>Φύλλο1!$D$2:$D$5</c:f>
              <c:numCache>
                <c:formatCode>General</c:formatCode>
                <c:ptCount val="4"/>
              </c:numCache>
            </c:numRef>
          </c:val>
        </c:ser>
        <c:dLbls/>
        <c:axId val="79161600"/>
        <c:axId val="79237120"/>
      </c:barChart>
      <c:catAx>
        <c:axId val="79161600"/>
        <c:scaling>
          <c:orientation val="minMax"/>
        </c:scaling>
        <c:axPos val="b"/>
        <c:tickLblPos val="nextTo"/>
        <c:crossAx val="79237120"/>
        <c:crosses val="autoZero"/>
        <c:auto val="1"/>
        <c:lblAlgn val="ctr"/>
        <c:lblOffset val="100"/>
      </c:catAx>
      <c:valAx>
        <c:axId val="79237120"/>
        <c:scaling>
          <c:orientation val="minMax"/>
        </c:scaling>
        <c:axPos val="l"/>
        <c:majorGridlines/>
        <c:numFmt formatCode="General" sourceLinked="1"/>
        <c:tickLblPos val="nextTo"/>
        <c:crossAx val="79161600"/>
        <c:crosses val="autoZero"/>
        <c:crossBetween val="between"/>
      </c:valAx>
    </c:plotArea>
    <c:legend>
      <c:legendPos val="r"/>
    </c:legend>
    <c:plotVisOnly val="1"/>
    <c:dispBlanksAs val="gap"/>
  </c:chart>
  <c:txPr>
    <a:bodyPr/>
    <a:lstStyle/>
    <a:p>
      <a:pPr>
        <a:defRPr sz="1800"/>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l-GR"/>
  <c:chart>
    <c:plotArea>
      <c:layout/>
      <c:barChart>
        <c:barDir val="col"/>
        <c:grouping val="clustered"/>
        <c:ser>
          <c:idx val="0"/>
          <c:order val="0"/>
          <c:tx>
            <c:strRef>
              <c:f>Φύλλο1!$B$1</c:f>
              <c:strCache>
                <c:ptCount val="1"/>
                <c:pt idx="0">
                  <c:v>1ο πείραμα</c:v>
                </c:pt>
              </c:strCache>
            </c:strRef>
          </c:tx>
          <c:cat>
            <c:strRef>
              <c:f>Φύλλο1!$A$2:$A$5</c:f>
              <c:strCache>
                <c:ptCount val="4"/>
                <c:pt idx="0">
                  <c:v>Θοδωρής</c:v>
                </c:pt>
                <c:pt idx="1">
                  <c:v>Όμηρος</c:v>
                </c:pt>
                <c:pt idx="2">
                  <c:v>Αναστασία</c:v>
                </c:pt>
                <c:pt idx="3">
                  <c:v>Σοφία</c:v>
                </c:pt>
              </c:strCache>
            </c:strRef>
          </c:cat>
          <c:val>
            <c:numRef>
              <c:f>Φύλλο1!$B$2:$B$5</c:f>
              <c:numCache>
                <c:formatCode>General</c:formatCode>
                <c:ptCount val="4"/>
                <c:pt idx="0">
                  <c:v>85</c:v>
                </c:pt>
                <c:pt idx="1">
                  <c:v>80</c:v>
                </c:pt>
                <c:pt idx="2">
                  <c:v>86</c:v>
                </c:pt>
                <c:pt idx="3">
                  <c:v>88</c:v>
                </c:pt>
              </c:numCache>
            </c:numRef>
          </c:val>
        </c:ser>
        <c:ser>
          <c:idx val="1"/>
          <c:order val="1"/>
          <c:tx>
            <c:strRef>
              <c:f>Φύλλο1!$C$1</c:f>
              <c:strCache>
                <c:ptCount val="1"/>
                <c:pt idx="0">
                  <c:v>2ο πείραμα</c:v>
                </c:pt>
              </c:strCache>
            </c:strRef>
          </c:tx>
          <c:cat>
            <c:strRef>
              <c:f>Φύλλο1!$A$2:$A$5</c:f>
              <c:strCache>
                <c:ptCount val="4"/>
                <c:pt idx="0">
                  <c:v>Θοδωρής</c:v>
                </c:pt>
                <c:pt idx="1">
                  <c:v>Όμηρος</c:v>
                </c:pt>
                <c:pt idx="2">
                  <c:v>Αναστασία</c:v>
                </c:pt>
                <c:pt idx="3">
                  <c:v>Σοφία</c:v>
                </c:pt>
              </c:strCache>
            </c:strRef>
          </c:cat>
          <c:val>
            <c:numRef>
              <c:f>Φύλλο1!$C$2:$C$5</c:f>
              <c:numCache>
                <c:formatCode>General</c:formatCode>
                <c:ptCount val="4"/>
                <c:pt idx="0">
                  <c:v>87</c:v>
                </c:pt>
                <c:pt idx="1">
                  <c:v>67</c:v>
                </c:pt>
                <c:pt idx="2">
                  <c:v>86</c:v>
                </c:pt>
                <c:pt idx="3">
                  <c:v>108</c:v>
                </c:pt>
              </c:numCache>
            </c:numRef>
          </c:val>
        </c:ser>
        <c:ser>
          <c:idx val="2"/>
          <c:order val="2"/>
          <c:tx>
            <c:strRef>
              <c:f>Φύλλο1!$D$1</c:f>
              <c:strCache>
                <c:ptCount val="1"/>
                <c:pt idx="0">
                  <c:v>Σειρά 3</c:v>
                </c:pt>
              </c:strCache>
            </c:strRef>
          </c:tx>
          <c:cat>
            <c:strRef>
              <c:f>Φύλλο1!$A$2:$A$5</c:f>
              <c:strCache>
                <c:ptCount val="4"/>
                <c:pt idx="0">
                  <c:v>Θοδωρής</c:v>
                </c:pt>
                <c:pt idx="1">
                  <c:v>Όμηρος</c:v>
                </c:pt>
                <c:pt idx="2">
                  <c:v>Αναστασία</c:v>
                </c:pt>
                <c:pt idx="3">
                  <c:v>Σοφία</c:v>
                </c:pt>
              </c:strCache>
            </c:strRef>
          </c:cat>
          <c:val>
            <c:numRef>
              <c:f>Φύλλο1!$D$2:$D$5</c:f>
              <c:numCache>
                <c:formatCode>General</c:formatCode>
                <c:ptCount val="4"/>
              </c:numCache>
            </c:numRef>
          </c:val>
        </c:ser>
        <c:dLbls/>
        <c:axId val="79329536"/>
        <c:axId val="79335424"/>
      </c:barChart>
      <c:catAx>
        <c:axId val="79329536"/>
        <c:scaling>
          <c:orientation val="minMax"/>
        </c:scaling>
        <c:axPos val="b"/>
        <c:tickLblPos val="nextTo"/>
        <c:crossAx val="79335424"/>
        <c:crosses val="autoZero"/>
        <c:auto val="1"/>
        <c:lblAlgn val="ctr"/>
        <c:lblOffset val="100"/>
      </c:catAx>
      <c:valAx>
        <c:axId val="79335424"/>
        <c:scaling>
          <c:orientation val="minMax"/>
        </c:scaling>
        <c:axPos val="l"/>
        <c:majorGridlines/>
        <c:numFmt formatCode="General" sourceLinked="1"/>
        <c:tickLblPos val="nextTo"/>
        <c:crossAx val="79329536"/>
        <c:crosses val="autoZero"/>
        <c:crossBetween val="between"/>
      </c:valAx>
    </c:plotArea>
    <c:legend>
      <c:legendPos val="r"/>
    </c:legend>
    <c:plotVisOnly val="1"/>
    <c:dispBlanksAs val="gap"/>
  </c:chart>
  <c:txPr>
    <a:bodyPr/>
    <a:lstStyle/>
    <a:p>
      <a:pPr>
        <a:defRPr sz="1800"/>
      </a:pPr>
      <a:endParaRPr lang="el-G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l-GR"/>
  <c:chart>
    <c:plotArea>
      <c:layout/>
      <c:barChart>
        <c:barDir val="col"/>
        <c:grouping val="clustered"/>
        <c:ser>
          <c:idx val="0"/>
          <c:order val="0"/>
          <c:tx>
            <c:strRef>
              <c:f>Φύλλο1!$B$1</c:f>
              <c:strCache>
                <c:ptCount val="1"/>
                <c:pt idx="0">
                  <c:v>1ο πείραμα</c:v>
                </c:pt>
              </c:strCache>
            </c:strRef>
          </c:tx>
          <c:cat>
            <c:strRef>
              <c:f>Φύλλο1!$A$2:$A$5</c:f>
              <c:strCache>
                <c:ptCount val="4"/>
                <c:pt idx="0">
                  <c:v>Θοδωρής</c:v>
                </c:pt>
                <c:pt idx="1">
                  <c:v>Όμηρος</c:v>
                </c:pt>
                <c:pt idx="2">
                  <c:v>Αναστασία</c:v>
                </c:pt>
                <c:pt idx="3">
                  <c:v>Σοφία</c:v>
                </c:pt>
              </c:strCache>
            </c:strRef>
          </c:cat>
          <c:val>
            <c:numRef>
              <c:f>Φύλλο1!$B$2:$B$5</c:f>
              <c:numCache>
                <c:formatCode>General</c:formatCode>
                <c:ptCount val="4"/>
                <c:pt idx="0">
                  <c:v>91</c:v>
                </c:pt>
                <c:pt idx="1">
                  <c:v>73</c:v>
                </c:pt>
                <c:pt idx="2">
                  <c:v>91</c:v>
                </c:pt>
                <c:pt idx="3">
                  <c:v>91</c:v>
                </c:pt>
              </c:numCache>
            </c:numRef>
          </c:val>
        </c:ser>
        <c:ser>
          <c:idx val="1"/>
          <c:order val="1"/>
          <c:tx>
            <c:strRef>
              <c:f>Φύλλο1!$C$1</c:f>
              <c:strCache>
                <c:ptCount val="1"/>
                <c:pt idx="0">
                  <c:v>2ο πείραμα</c:v>
                </c:pt>
              </c:strCache>
            </c:strRef>
          </c:tx>
          <c:cat>
            <c:strRef>
              <c:f>Φύλλο1!$A$2:$A$5</c:f>
              <c:strCache>
                <c:ptCount val="4"/>
                <c:pt idx="0">
                  <c:v>Θοδωρής</c:v>
                </c:pt>
                <c:pt idx="1">
                  <c:v>Όμηρος</c:v>
                </c:pt>
                <c:pt idx="2">
                  <c:v>Αναστασία</c:v>
                </c:pt>
                <c:pt idx="3">
                  <c:v>Σοφία</c:v>
                </c:pt>
              </c:strCache>
            </c:strRef>
          </c:cat>
          <c:val>
            <c:numRef>
              <c:f>Φύλλο1!$C$2:$C$5</c:f>
              <c:numCache>
                <c:formatCode>General</c:formatCode>
                <c:ptCount val="4"/>
                <c:pt idx="0">
                  <c:v>81</c:v>
                </c:pt>
                <c:pt idx="1">
                  <c:v>79</c:v>
                </c:pt>
                <c:pt idx="2">
                  <c:v>82</c:v>
                </c:pt>
                <c:pt idx="3">
                  <c:v>105</c:v>
                </c:pt>
              </c:numCache>
            </c:numRef>
          </c:val>
        </c:ser>
        <c:ser>
          <c:idx val="2"/>
          <c:order val="2"/>
          <c:tx>
            <c:strRef>
              <c:f>Φύλλο1!$D$1</c:f>
              <c:strCache>
                <c:ptCount val="1"/>
                <c:pt idx="0">
                  <c:v>Σειρά 3</c:v>
                </c:pt>
              </c:strCache>
            </c:strRef>
          </c:tx>
          <c:cat>
            <c:strRef>
              <c:f>Φύλλο1!$A$2:$A$5</c:f>
              <c:strCache>
                <c:ptCount val="4"/>
                <c:pt idx="0">
                  <c:v>Θοδωρής</c:v>
                </c:pt>
                <c:pt idx="1">
                  <c:v>Όμηρος</c:v>
                </c:pt>
                <c:pt idx="2">
                  <c:v>Αναστασία</c:v>
                </c:pt>
                <c:pt idx="3">
                  <c:v>Σοφία</c:v>
                </c:pt>
              </c:strCache>
            </c:strRef>
          </c:cat>
          <c:val>
            <c:numRef>
              <c:f>Φύλλο1!$D$2:$D$5</c:f>
              <c:numCache>
                <c:formatCode>General</c:formatCode>
                <c:ptCount val="4"/>
              </c:numCache>
            </c:numRef>
          </c:val>
        </c:ser>
        <c:dLbls/>
        <c:axId val="79390976"/>
        <c:axId val="79400960"/>
      </c:barChart>
      <c:catAx>
        <c:axId val="79390976"/>
        <c:scaling>
          <c:orientation val="minMax"/>
        </c:scaling>
        <c:axPos val="b"/>
        <c:tickLblPos val="nextTo"/>
        <c:crossAx val="79400960"/>
        <c:crosses val="autoZero"/>
        <c:auto val="1"/>
        <c:lblAlgn val="ctr"/>
        <c:lblOffset val="100"/>
      </c:catAx>
      <c:valAx>
        <c:axId val="79400960"/>
        <c:scaling>
          <c:orientation val="minMax"/>
        </c:scaling>
        <c:axPos val="l"/>
        <c:majorGridlines/>
        <c:numFmt formatCode="General" sourceLinked="1"/>
        <c:tickLblPos val="nextTo"/>
        <c:crossAx val="79390976"/>
        <c:crosses val="autoZero"/>
        <c:crossBetween val="between"/>
      </c:valAx>
    </c:plotArea>
    <c:legend>
      <c:legendPos val="r"/>
    </c:legend>
    <c:plotVisOnly val="1"/>
    <c:dispBlanksAs val="gap"/>
  </c:chart>
  <c:txPr>
    <a:bodyPr/>
    <a:lstStyle/>
    <a:p>
      <a:pPr>
        <a:defRPr sz="1800"/>
      </a:pPr>
      <a:endParaRPr lang="el-G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E706416B-48B8-47C7-B9E7-A5FDA34CACE8}" type="datetimeFigureOut">
              <a:rPr lang="el-GR" smtClean="0"/>
              <a:pPr/>
              <a:t>4/6/2019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3FF71AD-8445-4C9E-BBD3-185581158995}" type="slidenum">
              <a:rPr lang="el-GR" smtClean="0"/>
              <a:pPr/>
              <a:t>‹#›</a:t>
            </a:fld>
            <a:endParaRPr lang="el-GR"/>
          </a:p>
        </p:txBody>
      </p:sp>
    </p:spTree>
    <p:extLst>
      <p:ext uri="{BB962C8B-B14F-4D97-AF65-F5344CB8AC3E}">
        <p14:creationId xmlns:p14="http://schemas.microsoft.com/office/powerpoint/2010/main" xmlns="" val="87695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706416B-48B8-47C7-B9E7-A5FDA34CACE8}" type="datetimeFigureOut">
              <a:rPr lang="el-GR" smtClean="0"/>
              <a:pPr/>
              <a:t>4/6/2019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3FF71AD-8445-4C9E-BBD3-185581158995}" type="slidenum">
              <a:rPr lang="el-GR" smtClean="0"/>
              <a:pPr/>
              <a:t>‹#›</a:t>
            </a:fld>
            <a:endParaRPr lang="el-GR"/>
          </a:p>
        </p:txBody>
      </p:sp>
    </p:spTree>
    <p:extLst>
      <p:ext uri="{BB962C8B-B14F-4D97-AF65-F5344CB8AC3E}">
        <p14:creationId xmlns:p14="http://schemas.microsoft.com/office/powerpoint/2010/main" xmlns="" val="3516139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706416B-48B8-47C7-B9E7-A5FDA34CACE8}" type="datetimeFigureOut">
              <a:rPr lang="el-GR" smtClean="0"/>
              <a:pPr/>
              <a:t>4/6/2019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3FF71AD-8445-4C9E-BBD3-185581158995}" type="slidenum">
              <a:rPr lang="el-GR" smtClean="0"/>
              <a:pPr/>
              <a:t>‹#›</a:t>
            </a:fld>
            <a:endParaRPr lang="el-GR"/>
          </a:p>
        </p:txBody>
      </p:sp>
    </p:spTree>
    <p:extLst>
      <p:ext uri="{BB962C8B-B14F-4D97-AF65-F5344CB8AC3E}">
        <p14:creationId xmlns:p14="http://schemas.microsoft.com/office/powerpoint/2010/main" xmlns="" val="115552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706416B-48B8-47C7-B9E7-A5FDA34CACE8}" type="datetimeFigureOut">
              <a:rPr lang="el-GR" smtClean="0"/>
              <a:pPr/>
              <a:t>4/6/2019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3FF71AD-8445-4C9E-BBD3-185581158995}" type="slidenum">
              <a:rPr lang="el-GR" smtClean="0"/>
              <a:pPr/>
              <a:t>‹#›</a:t>
            </a:fld>
            <a:endParaRPr lang="el-GR"/>
          </a:p>
        </p:txBody>
      </p:sp>
    </p:spTree>
    <p:extLst>
      <p:ext uri="{BB962C8B-B14F-4D97-AF65-F5344CB8AC3E}">
        <p14:creationId xmlns:p14="http://schemas.microsoft.com/office/powerpoint/2010/main" xmlns="" val="3217615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706416B-48B8-47C7-B9E7-A5FDA34CACE8}" type="datetimeFigureOut">
              <a:rPr lang="el-GR" smtClean="0"/>
              <a:pPr/>
              <a:t>4/6/2019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3FF71AD-8445-4C9E-BBD3-185581158995}" type="slidenum">
              <a:rPr lang="el-GR" smtClean="0"/>
              <a:pPr/>
              <a:t>‹#›</a:t>
            </a:fld>
            <a:endParaRPr lang="el-GR"/>
          </a:p>
        </p:txBody>
      </p:sp>
    </p:spTree>
    <p:extLst>
      <p:ext uri="{BB962C8B-B14F-4D97-AF65-F5344CB8AC3E}">
        <p14:creationId xmlns:p14="http://schemas.microsoft.com/office/powerpoint/2010/main" xmlns="" val="1053182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706416B-48B8-47C7-B9E7-A5FDA34CACE8}" type="datetimeFigureOut">
              <a:rPr lang="el-GR" smtClean="0"/>
              <a:pPr/>
              <a:t>4/6/2019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3FF71AD-8445-4C9E-BBD3-185581158995}" type="slidenum">
              <a:rPr lang="el-GR" smtClean="0"/>
              <a:pPr/>
              <a:t>‹#›</a:t>
            </a:fld>
            <a:endParaRPr lang="el-GR"/>
          </a:p>
        </p:txBody>
      </p:sp>
    </p:spTree>
    <p:extLst>
      <p:ext uri="{BB962C8B-B14F-4D97-AF65-F5344CB8AC3E}">
        <p14:creationId xmlns:p14="http://schemas.microsoft.com/office/powerpoint/2010/main" xmlns="" val="859391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706416B-48B8-47C7-B9E7-A5FDA34CACE8}" type="datetimeFigureOut">
              <a:rPr lang="el-GR" smtClean="0"/>
              <a:pPr/>
              <a:t>4/6/2019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3FF71AD-8445-4C9E-BBD3-185581158995}" type="slidenum">
              <a:rPr lang="el-GR" smtClean="0"/>
              <a:pPr/>
              <a:t>‹#›</a:t>
            </a:fld>
            <a:endParaRPr lang="el-GR"/>
          </a:p>
        </p:txBody>
      </p:sp>
    </p:spTree>
    <p:extLst>
      <p:ext uri="{BB962C8B-B14F-4D97-AF65-F5344CB8AC3E}">
        <p14:creationId xmlns:p14="http://schemas.microsoft.com/office/powerpoint/2010/main" xmlns="" val="242136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706416B-48B8-47C7-B9E7-A5FDA34CACE8}" type="datetimeFigureOut">
              <a:rPr lang="el-GR" smtClean="0"/>
              <a:pPr/>
              <a:t>4/6/2019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3FF71AD-8445-4C9E-BBD3-185581158995}" type="slidenum">
              <a:rPr lang="el-GR" smtClean="0"/>
              <a:pPr/>
              <a:t>‹#›</a:t>
            </a:fld>
            <a:endParaRPr lang="el-GR"/>
          </a:p>
        </p:txBody>
      </p:sp>
    </p:spTree>
    <p:extLst>
      <p:ext uri="{BB962C8B-B14F-4D97-AF65-F5344CB8AC3E}">
        <p14:creationId xmlns:p14="http://schemas.microsoft.com/office/powerpoint/2010/main" xmlns="" val="3257193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706416B-48B8-47C7-B9E7-A5FDA34CACE8}" type="datetimeFigureOut">
              <a:rPr lang="el-GR" smtClean="0"/>
              <a:pPr/>
              <a:t>4/6/2019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3FF71AD-8445-4C9E-BBD3-185581158995}" type="slidenum">
              <a:rPr lang="el-GR" smtClean="0"/>
              <a:pPr/>
              <a:t>‹#›</a:t>
            </a:fld>
            <a:endParaRPr lang="el-GR"/>
          </a:p>
        </p:txBody>
      </p:sp>
    </p:spTree>
    <p:extLst>
      <p:ext uri="{BB962C8B-B14F-4D97-AF65-F5344CB8AC3E}">
        <p14:creationId xmlns:p14="http://schemas.microsoft.com/office/powerpoint/2010/main" xmlns="" val="2474665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706416B-48B8-47C7-B9E7-A5FDA34CACE8}" type="datetimeFigureOut">
              <a:rPr lang="el-GR" smtClean="0"/>
              <a:pPr/>
              <a:t>4/6/2019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3FF71AD-8445-4C9E-BBD3-185581158995}" type="slidenum">
              <a:rPr lang="el-GR" smtClean="0"/>
              <a:pPr/>
              <a:t>‹#›</a:t>
            </a:fld>
            <a:endParaRPr lang="el-GR"/>
          </a:p>
        </p:txBody>
      </p:sp>
    </p:spTree>
    <p:extLst>
      <p:ext uri="{BB962C8B-B14F-4D97-AF65-F5344CB8AC3E}">
        <p14:creationId xmlns:p14="http://schemas.microsoft.com/office/powerpoint/2010/main" xmlns="" val="161327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706416B-48B8-47C7-B9E7-A5FDA34CACE8}" type="datetimeFigureOut">
              <a:rPr lang="el-GR" smtClean="0"/>
              <a:pPr/>
              <a:t>4/6/2019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3FF71AD-8445-4C9E-BBD3-185581158995}" type="slidenum">
              <a:rPr lang="el-GR" smtClean="0"/>
              <a:pPr/>
              <a:t>‹#›</a:t>
            </a:fld>
            <a:endParaRPr lang="el-GR"/>
          </a:p>
        </p:txBody>
      </p:sp>
    </p:spTree>
    <p:extLst>
      <p:ext uri="{BB962C8B-B14F-4D97-AF65-F5344CB8AC3E}">
        <p14:creationId xmlns:p14="http://schemas.microsoft.com/office/powerpoint/2010/main" xmlns="" val="216483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alpha val="54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6416B-48B8-47C7-B9E7-A5FDA34CACE8}" type="datetimeFigureOut">
              <a:rPr lang="el-GR" smtClean="0"/>
              <a:pPr/>
              <a:t>4/6/2019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F71AD-8445-4C9E-BBD3-185581158995}" type="slidenum">
              <a:rPr lang="el-GR" smtClean="0"/>
              <a:pPr/>
              <a:t>‹#›</a:t>
            </a:fld>
            <a:endParaRPr lang="el-GR"/>
          </a:p>
        </p:txBody>
      </p:sp>
    </p:spTree>
    <p:extLst>
      <p:ext uri="{BB962C8B-B14F-4D97-AF65-F5344CB8AC3E}">
        <p14:creationId xmlns:p14="http://schemas.microsoft.com/office/powerpoint/2010/main" xmlns="" val="3495689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www.miclub.gr/index.php/2010-04-02-16-48-51/53-2010-04-02-16-38-52/608-2014-06-23-10-07-26" TargetMode="External"/><Relationship Id="rId3" Type="http://schemas.openxmlformats.org/officeDocument/2006/relationships/hyperlink" Target="https://www.iatropedia.gr/ygeia/fysiologikoi-sfygmoi-oi-times-ana-ilikia-kai-pos-na-tous-metrisete/49901/https:/medlabgr.blogspot.com/2015/05/cardiacpulse.html" TargetMode="External"/><Relationship Id="rId7" Type="http://schemas.openxmlformats.org/officeDocument/2006/relationships/hyperlink" Target="https://el.wikipedia.org/wiki/%CE%A1%CE%BF%CE%BA_%CE%BC%CE%BF%CF%85%CF%83%CE%B9%CE%BA%CE%AE" TargetMode="External"/><Relationship Id="rId12" Type="http://schemas.openxmlformats.org/officeDocument/2006/relationships/hyperlink" Target="https://el.wikipedia.org/wiki/%CE%9C%CF%80%CE%B1%CE%BB%CE%AC%CE%BD%CF%84%CE%B1_(%CE%BC%CE%BF%CF%85%CF%83%CE%B9%CE%BA%CE%AE)" TargetMode="External"/><Relationship Id="rId2" Type="http://schemas.openxmlformats.org/officeDocument/2006/relationships/hyperlink" Target="https://el.wikipedia.org/wiki/%CE%9A%CE%B1%CF%81%CE%B4%CE%B9%CE%AC" TargetMode="External"/><Relationship Id="rId1" Type="http://schemas.openxmlformats.org/officeDocument/2006/relationships/slideLayout" Target="../slideLayouts/slideLayout2.xml"/><Relationship Id="rId6" Type="http://schemas.openxmlformats.org/officeDocument/2006/relationships/hyperlink" Target="https://el.wikipedia.org/wiki/%CE%9A%CE%BB%CE%B1%CF%83%CE%B9%CE%BA%CE%AE_%CE%BC%CE%BF%CF%85%CF%83%CE%B9%CE%BA%CE%AE" TargetMode="External"/><Relationship Id="rId11" Type="http://schemas.openxmlformats.org/officeDocument/2006/relationships/hyperlink" Target="https://el.wikipedia.org/wiki/%CE%95%CE%BB%CE%BB%CE%B7%CE%BD%CE%B9%CE%BA%CE%AE_%CE%BC%CE%BF%CF%85%CF%83%CE%B9%CE%BA%CE%AE" TargetMode="External"/><Relationship Id="rId5" Type="http://schemas.openxmlformats.org/officeDocument/2006/relationships/hyperlink" Target="https://el.wikipedia.org/wiki/%CE%9C%CE%BF%CF%85%CF%83%CE%B9%CE%BA%CE%AE" TargetMode="External"/><Relationship Id="rId10" Type="http://schemas.openxmlformats.org/officeDocument/2006/relationships/hyperlink" Target="https://el.wikipedia.org/wiki/%CE%A0%CE%BF%CF%80_%CE%BC%CE%BF%CF%85%CF%83%CE%B9%CE%BA%CE%AE" TargetMode="External"/><Relationship Id="rId4" Type="http://schemas.openxmlformats.org/officeDocument/2006/relationships/hyperlink" Target="http://gniek.lrn.gr/2017/08/24/22-%CE%BD%CE%B1-%CE%B1%CE%BD%CE%B1%CF%86%CE%AD%CF%81%CE%B5%CF%84%CE%B5-%CF%84%CE%BF%CE%BD-%CE%BF%CF%81%CE%B9%CF%83%CE%BC%CF%8C-%CF%84%CE%BF%CF%85-%25E%B1%CF%81%CF%84%CE%B7%CF%81%CE%B9%CE%B1%CE%BA" TargetMode="External"/><Relationship Id="rId9" Type="http://schemas.openxmlformats.org/officeDocument/2006/relationships/hyperlink" Target="https://el.wikipedia.org/wiki/%CE%A4%CE%B6%CE%B1%CE%B6"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u="sng" dirty="0" smtClean="0">
                <a:latin typeface="Bookman Old Style" panose="02050604050505020204" pitchFamily="18" charset="0"/>
              </a:rPr>
              <a:t>Γραπτή Εργασία Τεχνολογίας Γ΄ Γυμνασίου 2019</a:t>
            </a:r>
            <a:endParaRPr lang="el-GR" sz="3600" u="sng" dirty="0">
              <a:latin typeface="Bookman Old Style" panose="02050604050505020204" pitchFamily="18" charset="0"/>
            </a:endParaRPr>
          </a:p>
        </p:txBody>
      </p:sp>
      <p:sp>
        <p:nvSpPr>
          <p:cNvPr id="3" name="Θέση περιεχομένου 2"/>
          <p:cNvSpPr>
            <a:spLocks noGrp="1"/>
          </p:cNvSpPr>
          <p:nvPr>
            <p:ph idx="1"/>
          </p:nvPr>
        </p:nvSpPr>
        <p:spPr>
          <a:xfrm>
            <a:off x="457200" y="1600200"/>
            <a:ext cx="8229600" cy="5069160"/>
          </a:xfrm>
        </p:spPr>
        <p:txBody>
          <a:bodyPr>
            <a:normAutofit/>
          </a:bodyPr>
          <a:lstStyle/>
          <a:p>
            <a:pPr marL="0" indent="0">
              <a:buNone/>
            </a:pPr>
            <a:r>
              <a:rPr lang="el-GR" sz="2800" dirty="0" smtClean="0">
                <a:latin typeface="Bookman Old Style" panose="02050604050505020204" pitchFamily="18" charset="0"/>
              </a:rPr>
              <a:t>Θέμα Εργασίας: Οι επιπτώσεις των διαφορετικών ειδών μουσικής στους παλμούς των ανθρώπων</a:t>
            </a:r>
            <a:r>
              <a:rPr lang="el-GR" sz="2800" dirty="0" smtClean="0"/>
              <a:t>.</a:t>
            </a:r>
          </a:p>
          <a:p>
            <a:pPr marL="0" indent="0">
              <a:buNone/>
            </a:pPr>
            <a:endParaRPr lang="el-GR" sz="2800" dirty="0"/>
          </a:p>
          <a:p>
            <a:pPr marL="0" indent="0">
              <a:buNone/>
            </a:pPr>
            <a:endParaRPr lang="el-GR" sz="2800" dirty="0" smtClean="0"/>
          </a:p>
          <a:p>
            <a:pPr marL="0" indent="0">
              <a:buNone/>
            </a:pPr>
            <a:endParaRPr lang="el-GR" sz="2800" dirty="0"/>
          </a:p>
          <a:p>
            <a:pPr marL="0" indent="0">
              <a:buNone/>
            </a:pPr>
            <a:endParaRPr lang="el-GR" sz="2800" dirty="0" smtClean="0"/>
          </a:p>
          <a:p>
            <a:pPr marL="0" indent="0">
              <a:buNone/>
            </a:pPr>
            <a:endParaRPr lang="el-GR" sz="2800" dirty="0" smtClean="0"/>
          </a:p>
          <a:p>
            <a:pPr marL="0" indent="0">
              <a:buNone/>
            </a:pPr>
            <a:r>
              <a:rPr lang="el-GR" sz="2000" dirty="0" err="1"/>
              <a:t>Ηλιάδου</a:t>
            </a:r>
            <a:r>
              <a:rPr lang="el-GR" sz="2000" dirty="0"/>
              <a:t> Σοφία, Θεοδωρίδης Θεόδωρος, Ιωάννου Όμηρος, Καπετανάκη </a:t>
            </a:r>
            <a:r>
              <a:rPr lang="el-GR" sz="2000" dirty="0" smtClean="0"/>
              <a:t>Αναστασία</a:t>
            </a:r>
            <a:endParaRPr lang="el-GR" sz="2000" dirty="0"/>
          </a:p>
          <a:p>
            <a:pPr marL="0" indent="0">
              <a:buNone/>
            </a:pPr>
            <a:r>
              <a:rPr lang="el-GR" sz="2000" dirty="0"/>
              <a:t>Σχολικό Έτος : 2018-19</a:t>
            </a:r>
            <a:endParaRPr lang="en-US" sz="2000" dirty="0" smtClean="0">
              <a:latin typeface="Bodoni MT" panose="02070603080606020203" pitchFamily="18" charset="0"/>
            </a:endParaRPr>
          </a:p>
          <a:p>
            <a:pPr marL="0" indent="0">
              <a:buNone/>
            </a:pPr>
            <a:endParaRPr lang="el-GR"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rot="20912731">
            <a:off x="2198595" y="2956045"/>
            <a:ext cx="2330570" cy="2183819"/>
          </a:xfrm>
          <a:prstGeom prst="rect">
            <a:avLst/>
          </a:prstGeom>
          <a:ln>
            <a:solidFill>
              <a:schemeClr val="accent6">
                <a:lumMod val="40000"/>
                <a:lumOff val="60000"/>
              </a:schemeClr>
            </a:solidFill>
          </a:ln>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rot="243959">
            <a:off x="5356279" y="2932877"/>
            <a:ext cx="2751301" cy="190853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56763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0"/>
            <a:ext cx="8229600" cy="1143000"/>
          </a:xfrm>
        </p:spPr>
        <p:txBody>
          <a:bodyPr/>
          <a:lstStyle/>
          <a:p>
            <a:r>
              <a:rPr lang="el-GR" u="sng" dirty="0" smtClean="0">
                <a:latin typeface="Bookman Old Style" panose="02050604050505020204" pitchFamily="18" charset="0"/>
              </a:rPr>
              <a:t>Ορισμοί:</a:t>
            </a:r>
            <a:endParaRPr lang="el-GR" u="sng" dirty="0">
              <a:latin typeface="Bookman Old Style" panose="02050604050505020204" pitchFamily="18" charset="0"/>
            </a:endParaRPr>
          </a:p>
        </p:txBody>
      </p:sp>
      <p:sp>
        <p:nvSpPr>
          <p:cNvPr id="3" name="Θέση περιεχομένου 2"/>
          <p:cNvSpPr>
            <a:spLocks noGrp="1"/>
          </p:cNvSpPr>
          <p:nvPr>
            <p:ph idx="1"/>
          </p:nvPr>
        </p:nvSpPr>
        <p:spPr>
          <a:xfrm>
            <a:off x="467544" y="1124744"/>
            <a:ext cx="8352928" cy="4824536"/>
          </a:xfrm>
        </p:spPr>
        <p:txBody>
          <a:bodyPr>
            <a:noAutofit/>
          </a:bodyPr>
          <a:lstStyle/>
          <a:p>
            <a:pPr marL="0" indent="0" algn="just">
              <a:buNone/>
            </a:pPr>
            <a:r>
              <a:rPr lang="el-GR" sz="2400" b="1" u="sng" dirty="0" smtClean="0"/>
              <a:t>Καρδιά</a:t>
            </a:r>
            <a:r>
              <a:rPr lang="el-GR" sz="2400" u="sng" dirty="0" smtClean="0"/>
              <a:t>: </a:t>
            </a:r>
            <a:r>
              <a:rPr lang="el-GR" sz="2400" dirty="0" smtClean="0">
                <a:latin typeface="Bookman Old Style" panose="02050604050505020204" pitchFamily="18" charset="0"/>
              </a:rPr>
              <a:t>Η καρδιά είναι κοίλος μυς που δίνοντας στο αίμα πίεση, το ωθεί να κυκλοφορεί στο εσωτερικό των αρτηριών, με τέτοιο τρόπο, ώστε να φτάνει σε όλα τα όργανα. Είναι φυσική αντλία, που παίρνει το αίμα από τις φλέβες στις οποίες βρίσκεται σε χαμηλή πίεση, και το στέλνει στις αρτηρίες με υψηλή. Η καρδιά αποτελείται από έναν ειδικό τύπο σκελετικού μυ που βρίσκεται μόνο σε αυτή, αποκαλείται καρδιακός μυς και αποτελεί το μυοκάρδιο. Η καρδιά λειτουργεί ακατάπαυστα καθ' όλη τη διάρκεια της ζωής του οργανισμού. Διαθέτει δύο κοιλίες (αριστερή και δεξιά) και δύο κόλπους (αριστερό και δεξιό) που συγκοινωνούν μέσω βαλβίδων.</a:t>
            </a:r>
          </a:p>
          <a:p>
            <a:pPr marL="0" indent="0" algn="just">
              <a:buNone/>
            </a:pPr>
            <a:endParaRPr lang="el-GR" sz="2400" dirty="0" smtClean="0">
              <a:latin typeface="Bookman Old Style" panose="02050604050505020204" pitchFamily="18" charset="0"/>
            </a:endParaRPr>
          </a:p>
        </p:txBody>
      </p:sp>
    </p:spTree>
    <p:extLst>
      <p:ext uri="{BB962C8B-B14F-4D97-AF65-F5344CB8AC3E}">
        <p14:creationId xmlns:p14="http://schemas.microsoft.com/office/powerpoint/2010/main" xmlns="" val="3359609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620688"/>
            <a:ext cx="5698976" cy="5544616"/>
          </a:xfrm>
        </p:spPr>
        <p:txBody>
          <a:bodyPr>
            <a:normAutofit fontScale="92500"/>
          </a:bodyPr>
          <a:lstStyle/>
          <a:p>
            <a:pPr lvl="0" algn="just" fontAlgn="base"/>
            <a:r>
              <a:rPr lang="el-GR" sz="2400" b="1" dirty="0">
                <a:solidFill>
                  <a:prstClr val="black"/>
                </a:solidFill>
                <a:latin typeface="Bookman Old Style" panose="02050604050505020204" pitchFamily="18" charset="0"/>
              </a:rPr>
              <a:t>Οι παλμοί της καρδιάς είναι ένας σημαντικότατος δείκτης υγείας που αφορά τον αριθμό των σφυγμών ανά λεπτό</a:t>
            </a:r>
            <a:r>
              <a:rPr lang="el-GR" sz="2400" b="1" dirty="0" smtClean="0">
                <a:solidFill>
                  <a:prstClr val="black"/>
                </a:solidFill>
                <a:latin typeface="Bookman Old Style" panose="02050604050505020204" pitchFamily="18" charset="0"/>
              </a:rPr>
              <a:t>.</a:t>
            </a:r>
          </a:p>
          <a:p>
            <a:pPr marL="0" lvl="0" indent="0" algn="just" fontAlgn="base">
              <a:buNone/>
            </a:pPr>
            <a:endParaRPr lang="el-GR" sz="2400" dirty="0">
              <a:solidFill>
                <a:prstClr val="black"/>
              </a:solidFill>
              <a:latin typeface="Bookman Old Style" panose="02050604050505020204" pitchFamily="18" charset="0"/>
            </a:endParaRPr>
          </a:p>
          <a:p>
            <a:pPr marL="0" lvl="0" indent="0" algn="just" fontAlgn="base">
              <a:buNone/>
            </a:pPr>
            <a:r>
              <a:rPr lang="el-GR" sz="2400" dirty="0">
                <a:solidFill>
                  <a:prstClr val="black"/>
                </a:solidFill>
                <a:latin typeface="Bookman Old Style" panose="02050604050505020204" pitchFamily="18" charset="0"/>
              </a:rPr>
              <a:t>Οι χαμηλοί παλμοί είναι συνήθως ένδειξη καλής υγείας, ενώ όταν οι παλμοί είναι ανεβασμένοι αυξάνεται ο κίνδυνος διαφόρων επιπλοκών, όπως η υπόταση, το </a:t>
            </a:r>
            <a:r>
              <a:rPr lang="el-GR" sz="2400" u="sng" dirty="0">
                <a:solidFill>
                  <a:prstClr val="black"/>
                </a:solidFill>
                <a:latin typeface="Bookman Old Style" panose="02050604050505020204" pitchFamily="18" charset="0"/>
              </a:rPr>
              <a:t>έμφραγμα</a:t>
            </a:r>
            <a:r>
              <a:rPr lang="el-GR" sz="2400" dirty="0">
                <a:solidFill>
                  <a:prstClr val="black"/>
                </a:solidFill>
                <a:latin typeface="Bookman Old Style" panose="02050604050505020204" pitchFamily="18" charset="0"/>
              </a:rPr>
              <a:t>, το εγκεφαλικό και η καρδιακή ανεπάρκεια, και δυσάρεστων συμπτωμάτων, όπως ο πόνος στο στήθος, η ζαλάδα, η </a:t>
            </a:r>
            <a:r>
              <a:rPr lang="el-GR" sz="2400" u="sng" dirty="0">
                <a:solidFill>
                  <a:prstClr val="black"/>
                </a:solidFill>
                <a:latin typeface="Bookman Old Style" panose="02050604050505020204" pitchFamily="18" charset="0"/>
              </a:rPr>
              <a:t>δύσπνοια</a:t>
            </a:r>
            <a:r>
              <a:rPr lang="el-GR" sz="2400" dirty="0">
                <a:solidFill>
                  <a:prstClr val="black"/>
                </a:solidFill>
                <a:latin typeface="Bookman Old Style" panose="02050604050505020204" pitchFamily="18" charset="0"/>
              </a:rPr>
              <a:t> και το αίσθημα αδυναμίας.</a:t>
            </a:r>
          </a:p>
          <a:p>
            <a:pPr marL="0" lvl="0" indent="0" algn="just" fontAlgn="base">
              <a:buNone/>
            </a:pPr>
            <a:r>
              <a:rPr lang="el-GR" sz="2400" dirty="0">
                <a:solidFill>
                  <a:prstClr val="black"/>
                </a:solidFill>
                <a:latin typeface="Bookman Old Style" panose="02050604050505020204" pitchFamily="18" charset="0"/>
              </a:rPr>
              <a:t> </a:t>
            </a:r>
          </a:p>
          <a:p>
            <a:pPr marL="0" indent="0">
              <a:buNone/>
            </a:pPr>
            <a:endParaRPr lang="el-GR" sz="2400" dirty="0"/>
          </a:p>
        </p:txBody>
      </p:sp>
      <p:pic>
        <p:nvPicPr>
          <p:cNvPr id="1026" name="Picture 2" descr="C:\Users\user\Desktop\220px-CG_Heart.gif"/>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5796136" y="1766510"/>
            <a:ext cx="3528392" cy="273630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8128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u="sng" dirty="0" smtClean="0">
                <a:latin typeface="Bookman Old Style" panose="02050604050505020204" pitchFamily="18" charset="0"/>
              </a:rPr>
              <a:t>Παλμοί Καρδιάς:</a:t>
            </a:r>
            <a:endParaRPr lang="el-GR" sz="2800" u="sng" dirty="0">
              <a:latin typeface="Bookman Old Style" panose="02050604050505020204" pitchFamily="18" charset="0"/>
            </a:endParaRPr>
          </a:p>
        </p:txBody>
      </p:sp>
      <p:sp>
        <p:nvSpPr>
          <p:cNvPr id="3" name="Θέση περιεχομένου 2"/>
          <p:cNvSpPr>
            <a:spLocks noGrp="1"/>
          </p:cNvSpPr>
          <p:nvPr>
            <p:ph idx="1"/>
          </p:nvPr>
        </p:nvSpPr>
        <p:spPr>
          <a:xfrm>
            <a:off x="3575050" y="273050"/>
            <a:ext cx="5389438" cy="6468318"/>
          </a:xfrm>
        </p:spPr>
        <p:txBody>
          <a:bodyPr>
            <a:normAutofit/>
          </a:bodyPr>
          <a:lstStyle/>
          <a:p>
            <a:pPr marL="0" indent="0">
              <a:buNone/>
            </a:pPr>
            <a:r>
              <a:rPr lang="el-GR" sz="2000" dirty="0" smtClean="0"/>
              <a:t>Ακολουθεί αναλυτικός πίνακας ανά ηλικία , σύμφωνα με την Αμερικανική Ένωση Καρδιολογίας (Α.Η.Α.) :</a:t>
            </a:r>
          </a:p>
          <a:p>
            <a:pPr marL="0" indent="0">
              <a:buNone/>
            </a:pPr>
            <a:endParaRPr lang="el-GR" sz="2000" dirty="0">
              <a:latin typeface="Bookman Old Style" panose="02050604050505020204" pitchFamily="18" charset="0"/>
            </a:endParaRPr>
          </a:p>
          <a:p>
            <a:pPr marL="0" indent="0">
              <a:buNone/>
            </a:pPr>
            <a:endParaRPr lang="el-GR" sz="2000" dirty="0"/>
          </a:p>
        </p:txBody>
      </p:sp>
      <p:sp>
        <p:nvSpPr>
          <p:cNvPr id="4" name="Θέση κειμένου 3"/>
          <p:cNvSpPr>
            <a:spLocks noGrp="1"/>
          </p:cNvSpPr>
          <p:nvPr>
            <p:ph type="body" sz="half" idx="2"/>
          </p:nvPr>
        </p:nvSpPr>
        <p:spPr/>
        <p:txBody>
          <a:bodyPr>
            <a:noAutofit/>
          </a:bodyPr>
          <a:lstStyle/>
          <a:p>
            <a:r>
              <a:rPr lang="el-GR" sz="2000" dirty="0">
                <a:latin typeface="Bookman Old Style" panose="02050604050505020204" pitchFamily="18" charset="0"/>
              </a:rPr>
              <a:t>Είναι καλύτερο να μετράμε τους παλμούς </a:t>
            </a:r>
            <a:r>
              <a:rPr lang="el-GR" sz="2000" b="1" dirty="0">
                <a:latin typeface="Bookman Old Style" panose="02050604050505020204" pitchFamily="18" charset="0"/>
              </a:rPr>
              <a:t>το πρωί</a:t>
            </a:r>
            <a:r>
              <a:rPr lang="el-GR" sz="2000" dirty="0">
                <a:latin typeface="Bookman Old Style" panose="02050604050505020204" pitchFamily="18" charset="0"/>
              </a:rPr>
              <a:t>, αφού έχουμε κοιμηθεί καλά, και πριν σηκωθούμε από το κρεβάτι. Τα άτομα που γυμνάζονται τακτικά και βρίσκονται σε καλή φυσική κατάσταση έχουν ελαφρώς </a:t>
            </a:r>
            <a:r>
              <a:rPr lang="el-GR" sz="2000" b="1" dirty="0">
                <a:latin typeface="Bookman Old Style" panose="02050604050505020204" pitchFamily="18" charset="0"/>
              </a:rPr>
              <a:t>μειωμένους</a:t>
            </a:r>
            <a:r>
              <a:rPr lang="el-GR" sz="2000" dirty="0">
                <a:latin typeface="Bookman Old Style" panose="02050604050505020204" pitchFamily="18" charset="0"/>
              </a:rPr>
              <a:t> καρδιακούς παλμούς. Επίσης, οι παλμοί συνήθως </a:t>
            </a:r>
            <a:r>
              <a:rPr lang="el-GR" sz="2000" b="1" dirty="0">
                <a:latin typeface="Bookman Old Style" panose="02050604050505020204" pitchFamily="18" charset="0"/>
              </a:rPr>
              <a:t>αυξάνονται</a:t>
            </a:r>
            <a:r>
              <a:rPr lang="el-GR" sz="2000" dirty="0">
                <a:latin typeface="Bookman Old Style" panose="02050604050505020204" pitchFamily="18" charset="0"/>
              </a:rPr>
              <a:t> με το πέρασμα των </a:t>
            </a:r>
            <a:r>
              <a:rPr lang="el-GR" sz="2000" dirty="0" smtClean="0">
                <a:latin typeface="Bookman Old Style" panose="02050604050505020204" pitchFamily="18" charset="0"/>
              </a:rPr>
              <a:t>χρόνων.</a:t>
            </a:r>
            <a:endParaRPr lang="el-GR" sz="2000" dirty="0">
              <a:latin typeface="Bookman Old Style" panose="02050604050505020204" pitchFamily="18" charset="0"/>
            </a:endParaRPr>
          </a:p>
        </p:txBody>
      </p:sp>
      <p:graphicFrame>
        <p:nvGraphicFramePr>
          <p:cNvPr id="12" name="Πίνακας 11"/>
          <p:cNvGraphicFramePr>
            <a:graphicFrameLocks noGrp="1"/>
          </p:cNvGraphicFramePr>
          <p:nvPr>
            <p:extLst>
              <p:ext uri="{D42A27DB-BD31-4B8C-83A1-F6EECF244321}">
                <p14:modId xmlns:p14="http://schemas.microsoft.com/office/powerpoint/2010/main" xmlns="" val="3457054958"/>
              </p:ext>
            </p:extLst>
          </p:nvPr>
        </p:nvGraphicFramePr>
        <p:xfrm>
          <a:off x="3851920" y="1340768"/>
          <a:ext cx="4608510" cy="5318736"/>
        </p:xfrm>
        <a:graphic>
          <a:graphicData uri="http://schemas.openxmlformats.org/drawingml/2006/table">
            <a:tbl>
              <a:tblPr firstRow="1" bandRow="1">
                <a:tableStyleId>{5C22544A-7EE6-4342-B048-85BDC9FD1C3A}</a:tableStyleId>
              </a:tblPr>
              <a:tblGrid>
                <a:gridCol w="1536170"/>
                <a:gridCol w="1536170"/>
                <a:gridCol w="1536170"/>
              </a:tblGrid>
              <a:tr h="503408">
                <a:tc>
                  <a:txBody>
                    <a:bodyPr/>
                    <a:lstStyle/>
                    <a:p>
                      <a:r>
                        <a:rPr lang="el-GR" sz="1400" dirty="0" smtClean="0">
                          <a:solidFill>
                            <a:schemeClr val="tx1"/>
                          </a:solidFill>
                          <a:latin typeface="Bookman Old Style" panose="02050604050505020204" pitchFamily="18" charset="0"/>
                        </a:rPr>
                        <a:t>Ηλικία</a:t>
                      </a:r>
                      <a:endParaRPr lang="el-GR" sz="1400" dirty="0">
                        <a:solidFill>
                          <a:schemeClr val="tx1"/>
                        </a:solidFill>
                        <a:latin typeface="Bookman Old Style" panose="02050604050505020204" pitchFamily="18" charset="0"/>
                      </a:endParaRPr>
                    </a:p>
                  </a:txBody>
                  <a:tcPr>
                    <a:solidFill>
                      <a:schemeClr val="accent6">
                        <a:lumMod val="40000"/>
                        <a:lumOff val="60000"/>
                      </a:schemeClr>
                    </a:solidFill>
                  </a:tcPr>
                </a:tc>
                <a:tc>
                  <a:txBody>
                    <a:bodyPr/>
                    <a:lstStyle/>
                    <a:p>
                      <a:r>
                        <a:rPr lang="el-GR" sz="1400" dirty="0" smtClean="0">
                          <a:solidFill>
                            <a:schemeClr val="tx1"/>
                          </a:solidFill>
                          <a:latin typeface="Bookman Old Style" panose="02050604050505020204" pitchFamily="18" charset="0"/>
                        </a:rPr>
                        <a:t>Φυσιολογικοί</a:t>
                      </a:r>
                      <a:r>
                        <a:rPr lang="el-GR" sz="1400" baseline="0" dirty="0" smtClean="0">
                          <a:solidFill>
                            <a:schemeClr val="tx1"/>
                          </a:solidFill>
                          <a:latin typeface="Bookman Old Style" panose="02050604050505020204" pitchFamily="18" charset="0"/>
                        </a:rPr>
                        <a:t> παλμοί 50-85%</a:t>
                      </a:r>
                      <a:endParaRPr lang="el-GR" sz="1400" dirty="0">
                        <a:solidFill>
                          <a:schemeClr val="tx1"/>
                        </a:solidFill>
                        <a:latin typeface="Bookman Old Style" panose="02050604050505020204" pitchFamily="18" charset="0"/>
                      </a:endParaRPr>
                    </a:p>
                  </a:txBody>
                  <a:tcPr>
                    <a:solidFill>
                      <a:schemeClr val="accent6">
                        <a:lumMod val="40000"/>
                        <a:lumOff val="60000"/>
                      </a:schemeClr>
                    </a:solidFill>
                  </a:tcPr>
                </a:tc>
                <a:tc>
                  <a:txBody>
                    <a:bodyPr/>
                    <a:lstStyle/>
                    <a:p>
                      <a:r>
                        <a:rPr lang="el-GR" sz="1400" dirty="0" smtClean="0">
                          <a:solidFill>
                            <a:schemeClr val="tx1"/>
                          </a:solidFill>
                          <a:latin typeface="Bookman Old Style" panose="02050604050505020204" pitchFamily="18" charset="0"/>
                        </a:rPr>
                        <a:t>Μέγιστοι παλμοί 100%</a:t>
                      </a:r>
                      <a:endParaRPr lang="el-GR" sz="1400" dirty="0">
                        <a:solidFill>
                          <a:schemeClr val="tx1"/>
                        </a:solidFill>
                        <a:latin typeface="Bookman Old Style" panose="02050604050505020204" pitchFamily="18" charset="0"/>
                      </a:endParaRPr>
                    </a:p>
                  </a:txBody>
                  <a:tcPr>
                    <a:solidFill>
                      <a:schemeClr val="accent6">
                        <a:lumMod val="40000"/>
                        <a:lumOff val="60000"/>
                      </a:schemeClr>
                    </a:solidFill>
                  </a:tcPr>
                </a:tc>
              </a:tr>
              <a:tr h="715369">
                <a:tc>
                  <a:txBody>
                    <a:bodyPr/>
                    <a:lstStyle/>
                    <a:p>
                      <a:r>
                        <a:rPr lang="el-GR" sz="1400" dirty="0" smtClean="0">
                          <a:latin typeface="Bookman Old Style" panose="02050604050505020204" pitchFamily="18" charset="0"/>
                        </a:rPr>
                        <a:t>20</a:t>
                      </a:r>
                    </a:p>
                  </a:txBody>
                  <a:tcPr>
                    <a:solidFill>
                      <a:schemeClr val="accent6">
                        <a:lumMod val="60000"/>
                        <a:lumOff val="40000"/>
                      </a:schemeClr>
                    </a:solidFill>
                  </a:tcPr>
                </a:tc>
                <a:tc>
                  <a:txBody>
                    <a:bodyPr/>
                    <a:lstStyle/>
                    <a:p>
                      <a:r>
                        <a:rPr lang="el-GR" sz="1400" dirty="0" smtClean="0">
                          <a:latin typeface="Bookman Old Style" panose="02050604050505020204" pitchFamily="18" charset="0"/>
                        </a:rPr>
                        <a:t>100-170  παλμοί το λεπτό </a:t>
                      </a:r>
                      <a:endParaRPr lang="el-GR" sz="1400" dirty="0">
                        <a:latin typeface="Bookman Old Style" panose="02050604050505020204" pitchFamily="18" charset="0"/>
                      </a:endParaRPr>
                    </a:p>
                  </a:txBody>
                  <a:tcPr>
                    <a:solidFill>
                      <a:schemeClr val="accent6">
                        <a:lumMod val="60000"/>
                        <a:lumOff val="40000"/>
                      </a:schemeClr>
                    </a:solidFill>
                  </a:tcPr>
                </a:tc>
                <a:tc>
                  <a:txBody>
                    <a:bodyPr/>
                    <a:lstStyle/>
                    <a:p>
                      <a:r>
                        <a:rPr lang="el-GR" sz="1400" dirty="0" smtClean="0">
                          <a:latin typeface="Bookman Old Style" panose="02050604050505020204" pitchFamily="18" charset="0"/>
                        </a:rPr>
                        <a:t>200 παλμοί το λεπτό</a:t>
                      </a:r>
                      <a:endParaRPr lang="el-GR" sz="1400" dirty="0">
                        <a:latin typeface="Bookman Old Style" panose="02050604050505020204" pitchFamily="18" charset="0"/>
                      </a:endParaRPr>
                    </a:p>
                  </a:txBody>
                  <a:tcPr>
                    <a:solidFill>
                      <a:schemeClr val="accent6">
                        <a:lumMod val="60000"/>
                        <a:lumOff val="40000"/>
                      </a:schemeClr>
                    </a:solidFill>
                  </a:tcPr>
                </a:tc>
              </a:tr>
              <a:tr h="529328">
                <a:tc>
                  <a:txBody>
                    <a:bodyPr/>
                    <a:lstStyle/>
                    <a:p>
                      <a:r>
                        <a:rPr lang="el-GR" sz="1400" dirty="0" smtClean="0">
                          <a:latin typeface="Bookman Old Style" panose="02050604050505020204" pitchFamily="18" charset="0"/>
                        </a:rPr>
                        <a:t>30</a:t>
                      </a:r>
                      <a:endParaRPr lang="el-GR" sz="1400" dirty="0">
                        <a:latin typeface="Bookman Old Style" panose="02050604050505020204" pitchFamily="18" charset="0"/>
                      </a:endParaRPr>
                    </a:p>
                  </a:txBody>
                  <a:tcPr>
                    <a:solidFill>
                      <a:schemeClr val="accent6">
                        <a:lumMod val="40000"/>
                        <a:lumOff val="60000"/>
                      </a:schemeClr>
                    </a:solidFill>
                  </a:tcPr>
                </a:tc>
                <a:tc>
                  <a:txBody>
                    <a:bodyPr/>
                    <a:lstStyle/>
                    <a:p>
                      <a:r>
                        <a:rPr lang="el-GR" sz="1400" dirty="0" smtClean="0">
                          <a:latin typeface="Bookman Old Style" panose="02050604050505020204" pitchFamily="18" charset="0"/>
                        </a:rPr>
                        <a:t>95-162 παλμοί το λεπτό</a:t>
                      </a:r>
                      <a:endParaRPr lang="el-GR" sz="1400" dirty="0">
                        <a:latin typeface="Bookman Old Style" panose="02050604050505020204" pitchFamily="18" charset="0"/>
                      </a:endParaRPr>
                    </a:p>
                  </a:txBody>
                  <a:tcPr>
                    <a:solidFill>
                      <a:schemeClr val="accent6">
                        <a:lumMod val="40000"/>
                        <a:lumOff val="60000"/>
                      </a:schemeClr>
                    </a:solidFill>
                  </a:tcPr>
                </a:tc>
                <a:tc>
                  <a:txBody>
                    <a:bodyPr/>
                    <a:lstStyle/>
                    <a:p>
                      <a:r>
                        <a:rPr lang="el-GR" sz="1400" dirty="0" smtClean="0">
                          <a:latin typeface="Bookman Old Style" panose="02050604050505020204" pitchFamily="18" charset="0"/>
                        </a:rPr>
                        <a:t>190</a:t>
                      </a:r>
                      <a:r>
                        <a:rPr lang="el-GR" sz="1400" baseline="0" dirty="0" smtClean="0">
                          <a:latin typeface="Bookman Old Style" panose="02050604050505020204" pitchFamily="18" charset="0"/>
                        </a:rPr>
                        <a:t> παλμοί το λεπτό</a:t>
                      </a:r>
                      <a:endParaRPr lang="el-GR" sz="1400" dirty="0">
                        <a:latin typeface="Bookman Old Style" panose="02050604050505020204" pitchFamily="18" charset="0"/>
                      </a:endParaRPr>
                    </a:p>
                  </a:txBody>
                  <a:tcPr>
                    <a:solidFill>
                      <a:schemeClr val="accent6">
                        <a:lumMod val="40000"/>
                        <a:lumOff val="60000"/>
                      </a:schemeClr>
                    </a:solidFill>
                  </a:tcPr>
                </a:tc>
              </a:tr>
              <a:tr h="529328">
                <a:tc>
                  <a:txBody>
                    <a:bodyPr/>
                    <a:lstStyle/>
                    <a:p>
                      <a:r>
                        <a:rPr lang="el-GR" sz="1400" dirty="0" smtClean="0">
                          <a:latin typeface="Bookman Old Style" panose="02050604050505020204" pitchFamily="18" charset="0"/>
                        </a:rPr>
                        <a:t>35</a:t>
                      </a:r>
                      <a:endParaRPr lang="el-GR" sz="1400" dirty="0">
                        <a:latin typeface="Bookman Old Style" panose="02050604050505020204" pitchFamily="18" charset="0"/>
                      </a:endParaRPr>
                    </a:p>
                  </a:txBody>
                  <a:tcPr>
                    <a:solidFill>
                      <a:schemeClr val="accent6">
                        <a:lumMod val="60000"/>
                        <a:lumOff val="40000"/>
                      </a:schemeClr>
                    </a:solidFill>
                  </a:tcPr>
                </a:tc>
                <a:tc>
                  <a:txBody>
                    <a:bodyPr/>
                    <a:lstStyle/>
                    <a:p>
                      <a:r>
                        <a:rPr lang="el-GR" sz="1400" dirty="0" smtClean="0">
                          <a:latin typeface="Bookman Old Style" panose="02050604050505020204" pitchFamily="18" charset="0"/>
                        </a:rPr>
                        <a:t>93-187 παλμοί το λεπτό</a:t>
                      </a:r>
                      <a:endParaRPr lang="el-GR" sz="1400" dirty="0">
                        <a:latin typeface="Bookman Old Style" panose="02050604050505020204" pitchFamily="18" charset="0"/>
                      </a:endParaRPr>
                    </a:p>
                  </a:txBody>
                  <a:tcPr>
                    <a:solidFill>
                      <a:schemeClr val="accent6">
                        <a:lumMod val="60000"/>
                        <a:lumOff val="40000"/>
                      </a:schemeClr>
                    </a:solidFill>
                  </a:tcPr>
                </a:tc>
                <a:tc>
                  <a:txBody>
                    <a:bodyPr/>
                    <a:lstStyle/>
                    <a:p>
                      <a:r>
                        <a:rPr lang="el-GR" sz="1400" dirty="0" smtClean="0">
                          <a:latin typeface="Bookman Old Style" panose="02050604050505020204" pitchFamily="18" charset="0"/>
                        </a:rPr>
                        <a:t>185  παλμοί το λεπτό</a:t>
                      </a:r>
                      <a:endParaRPr lang="el-GR" sz="1400" dirty="0">
                        <a:latin typeface="Bookman Old Style" panose="02050604050505020204" pitchFamily="18" charset="0"/>
                      </a:endParaRPr>
                    </a:p>
                  </a:txBody>
                  <a:tcPr>
                    <a:solidFill>
                      <a:schemeClr val="accent6">
                        <a:lumMod val="60000"/>
                        <a:lumOff val="40000"/>
                      </a:schemeClr>
                    </a:solidFill>
                  </a:tcPr>
                </a:tc>
              </a:tr>
              <a:tr h="529328">
                <a:tc>
                  <a:txBody>
                    <a:bodyPr/>
                    <a:lstStyle/>
                    <a:p>
                      <a:r>
                        <a:rPr lang="el-GR" sz="1400" dirty="0" smtClean="0">
                          <a:latin typeface="Bookman Old Style" panose="02050604050505020204" pitchFamily="18" charset="0"/>
                        </a:rPr>
                        <a:t>40</a:t>
                      </a:r>
                      <a:endParaRPr lang="el-GR" sz="1400" dirty="0">
                        <a:latin typeface="Bookman Old Style" panose="02050604050505020204" pitchFamily="18" charset="0"/>
                      </a:endParaRPr>
                    </a:p>
                  </a:txBody>
                  <a:tcPr>
                    <a:solidFill>
                      <a:schemeClr val="accent6">
                        <a:lumMod val="40000"/>
                        <a:lumOff val="60000"/>
                      </a:schemeClr>
                    </a:solidFill>
                  </a:tcPr>
                </a:tc>
                <a:tc>
                  <a:txBody>
                    <a:bodyPr/>
                    <a:lstStyle/>
                    <a:p>
                      <a:r>
                        <a:rPr lang="el-GR" sz="1400" dirty="0" smtClean="0">
                          <a:latin typeface="Bookman Old Style" panose="02050604050505020204" pitchFamily="18" charset="0"/>
                        </a:rPr>
                        <a:t>90-153</a:t>
                      </a:r>
                      <a:r>
                        <a:rPr lang="el-GR" sz="1400" baseline="0" dirty="0" smtClean="0">
                          <a:latin typeface="Bookman Old Style" panose="02050604050505020204" pitchFamily="18" charset="0"/>
                        </a:rPr>
                        <a:t> παλμοί το λεπτό</a:t>
                      </a:r>
                      <a:endParaRPr lang="el-GR" sz="1400" dirty="0">
                        <a:latin typeface="Bookman Old Style" panose="02050604050505020204" pitchFamily="18" charset="0"/>
                      </a:endParaRPr>
                    </a:p>
                  </a:txBody>
                  <a:tcPr>
                    <a:solidFill>
                      <a:schemeClr val="accent6">
                        <a:lumMod val="40000"/>
                        <a:lumOff val="60000"/>
                      </a:schemeClr>
                    </a:solidFill>
                  </a:tcPr>
                </a:tc>
                <a:tc>
                  <a:txBody>
                    <a:bodyPr/>
                    <a:lstStyle/>
                    <a:p>
                      <a:r>
                        <a:rPr lang="el-GR" sz="1400" dirty="0" smtClean="0">
                          <a:latin typeface="Bookman Old Style" panose="02050604050505020204" pitchFamily="18" charset="0"/>
                        </a:rPr>
                        <a:t>180 παλμοί το</a:t>
                      </a:r>
                      <a:r>
                        <a:rPr lang="el-GR" sz="1400" baseline="0" dirty="0" smtClean="0">
                          <a:latin typeface="Bookman Old Style" panose="02050604050505020204" pitchFamily="18" charset="0"/>
                        </a:rPr>
                        <a:t> λεπτό</a:t>
                      </a:r>
                      <a:endParaRPr lang="el-GR" sz="1400" dirty="0">
                        <a:latin typeface="Bookman Old Style" panose="02050604050505020204" pitchFamily="18" charset="0"/>
                      </a:endParaRPr>
                    </a:p>
                  </a:txBody>
                  <a:tcPr>
                    <a:solidFill>
                      <a:schemeClr val="accent6">
                        <a:lumMod val="40000"/>
                        <a:lumOff val="60000"/>
                      </a:schemeClr>
                    </a:solidFill>
                  </a:tcPr>
                </a:tc>
              </a:tr>
              <a:tr h="538018">
                <a:tc>
                  <a:txBody>
                    <a:bodyPr/>
                    <a:lstStyle/>
                    <a:p>
                      <a:r>
                        <a:rPr lang="el-GR" sz="1400" dirty="0" smtClean="0">
                          <a:latin typeface="Bookman Old Style" panose="02050604050505020204" pitchFamily="18" charset="0"/>
                        </a:rPr>
                        <a:t>45</a:t>
                      </a:r>
                      <a:endParaRPr lang="el-GR" sz="1400" dirty="0">
                        <a:latin typeface="Bookman Old Style" panose="02050604050505020204" pitchFamily="18" charset="0"/>
                      </a:endParaRPr>
                    </a:p>
                  </a:txBody>
                  <a:tcPr>
                    <a:solidFill>
                      <a:schemeClr val="accent6">
                        <a:lumMod val="60000"/>
                        <a:lumOff val="40000"/>
                      </a:schemeClr>
                    </a:solidFill>
                  </a:tcPr>
                </a:tc>
                <a:tc>
                  <a:txBody>
                    <a:bodyPr/>
                    <a:lstStyle/>
                    <a:p>
                      <a:pPr algn="ctr">
                        <a:lnSpc>
                          <a:spcPct val="115000"/>
                        </a:lnSpc>
                        <a:spcAft>
                          <a:spcPts val="0"/>
                        </a:spcAft>
                      </a:pPr>
                      <a:r>
                        <a:rPr lang="el-GR" sz="1400" dirty="0">
                          <a:solidFill>
                            <a:schemeClr val="tx1"/>
                          </a:solidFill>
                          <a:effectLst/>
                          <a:latin typeface="Bookman Old Style" panose="02050604050505020204" pitchFamily="18" charset="0"/>
                          <a:ea typeface="Times New Roman"/>
                          <a:cs typeface="Times New Roman"/>
                        </a:rPr>
                        <a:t>88-149 παλμοί το λεπτό</a:t>
                      </a:r>
                      <a:endParaRPr lang="el-GR" sz="1400" dirty="0">
                        <a:solidFill>
                          <a:schemeClr val="tx1"/>
                        </a:solidFill>
                        <a:effectLst/>
                        <a:latin typeface="Bookman Old Style" panose="02050604050505020204" pitchFamily="18" charset="0"/>
                        <a:ea typeface="Calibri"/>
                        <a:cs typeface="Times New Roman"/>
                      </a:endParaRPr>
                    </a:p>
                  </a:txBody>
                  <a:tcPr marL="38100" marR="38100" marT="38100" marB="38100" anchor="b">
                    <a:solidFill>
                      <a:schemeClr val="accent6">
                        <a:lumMod val="60000"/>
                        <a:lumOff val="40000"/>
                      </a:schemeClr>
                    </a:solidFill>
                  </a:tcPr>
                </a:tc>
                <a:tc>
                  <a:txBody>
                    <a:bodyPr/>
                    <a:lstStyle/>
                    <a:p>
                      <a:pPr algn="ctr">
                        <a:lnSpc>
                          <a:spcPct val="115000"/>
                        </a:lnSpc>
                        <a:spcAft>
                          <a:spcPts val="0"/>
                        </a:spcAft>
                      </a:pPr>
                      <a:r>
                        <a:rPr lang="el-GR" sz="1400" dirty="0">
                          <a:solidFill>
                            <a:schemeClr val="tx1"/>
                          </a:solidFill>
                          <a:effectLst/>
                          <a:latin typeface="Bookman Old Style" panose="02050604050505020204" pitchFamily="18" charset="0"/>
                          <a:ea typeface="Times New Roman"/>
                          <a:cs typeface="Times New Roman"/>
                        </a:rPr>
                        <a:t>175 παλμοί το λεπτό</a:t>
                      </a:r>
                      <a:endParaRPr lang="el-GR" sz="1400" dirty="0">
                        <a:solidFill>
                          <a:schemeClr val="tx1"/>
                        </a:solidFill>
                        <a:effectLst/>
                        <a:latin typeface="Bookman Old Style" panose="02050604050505020204" pitchFamily="18" charset="0"/>
                        <a:ea typeface="Calibri"/>
                        <a:cs typeface="Times New Roman"/>
                      </a:endParaRPr>
                    </a:p>
                  </a:txBody>
                  <a:tcPr marL="38100" marR="38100" marT="38100" marB="38100" anchor="b">
                    <a:solidFill>
                      <a:schemeClr val="accent6">
                        <a:lumMod val="60000"/>
                        <a:lumOff val="40000"/>
                      </a:schemeClr>
                    </a:solidFill>
                  </a:tcPr>
                </a:tc>
              </a:tr>
              <a:tr h="538018">
                <a:tc>
                  <a:txBody>
                    <a:bodyPr/>
                    <a:lstStyle/>
                    <a:p>
                      <a:r>
                        <a:rPr lang="el-GR" sz="1400" dirty="0" smtClean="0">
                          <a:latin typeface="Bookman Old Style" panose="02050604050505020204" pitchFamily="18" charset="0"/>
                        </a:rPr>
                        <a:t>50</a:t>
                      </a:r>
                      <a:endParaRPr lang="el-GR" sz="1400" dirty="0">
                        <a:latin typeface="Bookman Old Style" panose="02050604050505020204" pitchFamily="18" charset="0"/>
                      </a:endParaRPr>
                    </a:p>
                  </a:txBody>
                  <a:tcPr>
                    <a:solidFill>
                      <a:schemeClr val="accent6">
                        <a:lumMod val="40000"/>
                        <a:lumOff val="60000"/>
                      </a:schemeClr>
                    </a:solidFill>
                  </a:tcPr>
                </a:tc>
                <a:tc>
                  <a:txBody>
                    <a:bodyPr/>
                    <a:lstStyle/>
                    <a:p>
                      <a:pPr algn="ctr">
                        <a:lnSpc>
                          <a:spcPct val="115000"/>
                        </a:lnSpc>
                        <a:spcAft>
                          <a:spcPts val="0"/>
                        </a:spcAft>
                      </a:pPr>
                      <a:r>
                        <a:rPr lang="el-GR" sz="1400" dirty="0">
                          <a:solidFill>
                            <a:schemeClr val="tx1"/>
                          </a:solidFill>
                          <a:effectLst/>
                          <a:latin typeface="Bookman Old Style" panose="02050604050505020204" pitchFamily="18" charset="0"/>
                          <a:ea typeface="Times New Roman"/>
                          <a:cs typeface="Times New Roman"/>
                        </a:rPr>
                        <a:t>85-145 παλμοί το λεπτό</a:t>
                      </a:r>
                      <a:endParaRPr lang="el-GR" sz="1400" dirty="0">
                        <a:solidFill>
                          <a:schemeClr val="tx1"/>
                        </a:solidFill>
                        <a:effectLst/>
                        <a:latin typeface="Bookman Old Style" panose="02050604050505020204" pitchFamily="18" charset="0"/>
                        <a:ea typeface="Calibri"/>
                        <a:cs typeface="Times New Roman"/>
                      </a:endParaRPr>
                    </a:p>
                  </a:txBody>
                  <a:tcPr marL="38100" marR="38100" marT="38100" marB="38100" anchor="b">
                    <a:solidFill>
                      <a:schemeClr val="accent6">
                        <a:lumMod val="40000"/>
                        <a:lumOff val="60000"/>
                      </a:schemeClr>
                    </a:solidFill>
                  </a:tcPr>
                </a:tc>
                <a:tc>
                  <a:txBody>
                    <a:bodyPr/>
                    <a:lstStyle/>
                    <a:p>
                      <a:pPr algn="ctr">
                        <a:lnSpc>
                          <a:spcPct val="115000"/>
                        </a:lnSpc>
                        <a:spcAft>
                          <a:spcPts val="0"/>
                        </a:spcAft>
                      </a:pPr>
                      <a:r>
                        <a:rPr lang="el-GR" sz="1400" dirty="0">
                          <a:solidFill>
                            <a:schemeClr val="tx1"/>
                          </a:solidFill>
                          <a:effectLst/>
                          <a:latin typeface="Bookman Old Style" panose="02050604050505020204" pitchFamily="18" charset="0"/>
                          <a:ea typeface="Times New Roman"/>
                          <a:cs typeface="Times New Roman"/>
                        </a:rPr>
                        <a:t>170 παλμοί το λεπτό</a:t>
                      </a:r>
                      <a:endParaRPr lang="el-GR" sz="1400" dirty="0">
                        <a:solidFill>
                          <a:schemeClr val="tx1"/>
                        </a:solidFill>
                        <a:effectLst/>
                        <a:latin typeface="Bookman Old Style" panose="02050604050505020204" pitchFamily="18" charset="0"/>
                        <a:ea typeface="Calibri"/>
                        <a:cs typeface="Times New Roman"/>
                      </a:endParaRPr>
                    </a:p>
                  </a:txBody>
                  <a:tcPr marL="38100" marR="38100" marT="38100" marB="38100" anchor="b">
                    <a:solidFill>
                      <a:schemeClr val="accent6">
                        <a:lumMod val="40000"/>
                        <a:lumOff val="60000"/>
                      </a:schemeClr>
                    </a:solidFill>
                  </a:tcPr>
                </a:tc>
              </a:tr>
              <a:tr h="538018">
                <a:tc>
                  <a:txBody>
                    <a:bodyPr/>
                    <a:lstStyle/>
                    <a:p>
                      <a:r>
                        <a:rPr lang="el-GR" sz="1400" dirty="0" smtClean="0">
                          <a:latin typeface="Bookman Old Style" panose="02050604050505020204" pitchFamily="18" charset="0"/>
                        </a:rPr>
                        <a:t>55</a:t>
                      </a:r>
                      <a:endParaRPr lang="el-GR" sz="1400" dirty="0">
                        <a:latin typeface="Bookman Old Style" panose="02050604050505020204" pitchFamily="18" charset="0"/>
                      </a:endParaRPr>
                    </a:p>
                  </a:txBody>
                  <a:tcPr>
                    <a:solidFill>
                      <a:schemeClr val="accent6">
                        <a:lumMod val="60000"/>
                        <a:lumOff val="40000"/>
                      </a:schemeClr>
                    </a:solidFill>
                  </a:tcPr>
                </a:tc>
                <a:tc>
                  <a:txBody>
                    <a:bodyPr/>
                    <a:lstStyle/>
                    <a:p>
                      <a:pPr algn="ctr">
                        <a:lnSpc>
                          <a:spcPct val="115000"/>
                        </a:lnSpc>
                        <a:spcAft>
                          <a:spcPts val="0"/>
                        </a:spcAft>
                      </a:pPr>
                      <a:r>
                        <a:rPr lang="el-GR" sz="1400" dirty="0">
                          <a:solidFill>
                            <a:schemeClr val="tx1"/>
                          </a:solidFill>
                          <a:effectLst/>
                          <a:latin typeface="Bookman Old Style" panose="02050604050505020204" pitchFamily="18" charset="0"/>
                          <a:ea typeface="Times New Roman"/>
                          <a:cs typeface="Times New Roman"/>
                        </a:rPr>
                        <a:t>83-140 παλμοί το λεπτό</a:t>
                      </a:r>
                      <a:endParaRPr lang="el-GR" sz="1400" dirty="0">
                        <a:solidFill>
                          <a:schemeClr val="tx1"/>
                        </a:solidFill>
                        <a:effectLst/>
                        <a:latin typeface="Bookman Old Style" panose="02050604050505020204" pitchFamily="18" charset="0"/>
                        <a:ea typeface="Calibri"/>
                        <a:cs typeface="Times New Roman"/>
                      </a:endParaRPr>
                    </a:p>
                  </a:txBody>
                  <a:tcPr marL="38100" marR="38100" marT="38100" marB="38100" anchor="b">
                    <a:solidFill>
                      <a:schemeClr val="accent6">
                        <a:lumMod val="60000"/>
                        <a:lumOff val="40000"/>
                      </a:schemeClr>
                    </a:solidFill>
                  </a:tcPr>
                </a:tc>
                <a:tc>
                  <a:txBody>
                    <a:bodyPr/>
                    <a:lstStyle/>
                    <a:p>
                      <a:pPr algn="ctr">
                        <a:lnSpc>
                          <a:spcPct val="115000"/>
                        </a:lnSpc>
                        <a:spcAft>
                          <a:spcPts val="0"/>
                        </a:spcAft>
                      </a:pPr>
                      <a:r>
                        <a:rPr lang="el-GR" sz="1400" dirty="0">
                          <a:solidFill>
                            <a:schemeClr val="tx1"/>
                          </a:solidFill>
                          <a:effectLst/>
                          <a:latin typeface="Bookman Old Style" panose="02050604050505020204" pitchFamily="18" charset="0"/>
                          <a:ea typeface="Times New Roman"/>
                          <a:cs typeface="Times New Roman"/>
                        </a:rPr>
                        <a:t>165 παλμοί το λεπτό</a:t>
                      </a:r>
                      <a:endParaRPr lang="el-GR" sz="1400" dirty="0">
                        <a:solidFill>
                          <a:schemeClr val="tx1"/>
                        </a:solidFill>
                        <a:effectLst/>
                        <a:latin typeface="Bookman Old Style" panose="02050604050505020204" pitchFamily="18" charset="0"/>
                        <a:ea typeface="Calibri"/>
                        <a:cs typeface="Times New Roman"/>
                      </a:endParaRPr>
                    </a:p>
                  </a:txBody>
                  <a:tcPr marL="38100" marR="38100" marT="38100" marB="38100" anchor="b">
                    <a:solidFill>
                      <a:schemeClr val="accent6">
                        <a:lumMod val="60000"/>
                        <a:lumOff val="40000"/>
                      </a:schemeClr>
                    </a:solidFill>
                  </a:tcPr>
                </a:tc>
              </a:tr>
              <a:tr h="538018">
                <a:tc>
                  <a:txBody>
                    <a:bodyPr/>
                    <a:lstStyle/>
                    <a:p>
                      <a:r>
                        <a:rPr lang="el-GR" sz="1400" dirty="0" smtClean="0">
                          <a:latin typeface="Bookman Old Style" panose="02050604050505020204" pitchFamily="18" charset="0"/>
                        </a:rPr>
                        <a:t>60</a:t>
                      </a:r>
                      <a:endParaRPr lang="el-GR" sz="1400" dirty="0">
                        <a:latin typeface="Bookman Old Style" panose="02050604050505020204" pitchFamily="18" charset="0"/>
                      </a:endParaRPr>
                    </a:p>
                  </a:txBody>
                  <a:tcPr>
                    <a:solidFill>
                      <a:schemeClr val="accent6">
                        <a:lumMod val="40000"/>
                        <a:lumOff val="60000"/>
                      </a:schemeClr>
                    </a:solidFill>
                  </a:tcPr>
                </a:tc>
                <a:tc>
                  <a:txBody>
                    <a:bodyPr/>
                    <a:lstStyle/>
                    <a:p>
                      <a:pPr algn="ctr">
                        <a:lnSpc>
                          <a:spcPct val="115000"/>
                        </a:lnSpc>
                        <a:spcAft>
                          <a:spcPts val="0"/>
                        </a:spcAft>
                      </a:pPr>
                      <a:r>
                        <a:rPr lang="el-GR" sz="1400" dirty="0">
                          <a:solidFill>
                            <a:schemeClr val="tx1"/>
                          </a:solidFill>
                          <a:effectLst/>
                          <a:latin typeface="Bookman Old Style" panose="02050604050505020204" pitchFamily="18" charset="0"/>
                          <a:ea typeface="Times New Roman"/>
                          <a:cs typeface="Times New Roman"/>
                        </a:rPr>
                        <a:t>80-136 παλμοί το λεπτό</a:t>
                      </a:r>
                      <a:endParaRPr lang="el-GR" sz="1400" dirty="0">
                        <a:solidFill>
                          <a:schemeClr val="tx1"/>
                        </a:solidFill>
                        <a:effectLst/>
                        <a:latin typeface="Bookman Old Style" panose="02050604050505020204" pitchFamily="18" charset="0"/>
                        <a:ea typeface="Calibri"/>
                        <a:cs typeface="Times New Roman"/>
                      </a:endParaRPr>
                    </a:p>
                  </a:txBody>
                  <a:tcPr marL="38100" marR="38100" marT="38100" marB="38100" anchor="b">
                    <a:solidFill>
                      <a:schemeClr val="accent6">
                        <a:lumMod val="40000"/>
                        <a:lumOff val="60000"/>
                      </a:schemeClr>
                    </a:solidFill>
                  </a:tcPr>
                </a:tc>
                <a:tc>
                  <a:txBody>
                    <a:bodyPr/>
                    <a:lstStyle/>
                    <a:p>
                      <a:pPr algn="ctr">
                        <a:lnSpc>
                          <a:spcPct val="115000"/>
                        </a:lnSpc>
                        <a:spcAft>
                          <a:spcPts val="0"/>
                        </a:spcAft>
                      </a:pPr>
                      <a:r>
                        <a:rPr lang="el-GR" sz="1400" dirty="0">
                          <a:solidFill>
                            <a:schemeClr val="tx1"/>
                          </a:solidFill>
                          <a:effectLst/>
                          <a:latin typeface="Bookman Old Style" panose="02050604050505020204" pitchFamily="18" charset="0"/>
                          <a:ea typeface="Times New Roman"/>
                          <a:cs typeface="Times New Roman"/>
                        </a:rPr>
                        <a:t>160 παλμοί το λεπτό</a:t>
                      </a:r>
                      <a:endParaRPr lang="el-GR" sz="1400" dirty="0">
                        <a:solidFill>
                          <a:schemeClr val="tx1"/>
                        </a:solidFill>
                        <a:effectLst/>
                        <a:latin typeface="Bookman Old Style" panose="02050604050505020204" pitchFamily="18" charset="0"/>
                        <a:ea typeface="Calibri"/>
                        <a:cs typeface="Times New Roman"/>
                      </a:endParaRPr>
                    </a:p>
                  </a:txBody>
                  <a:tcPr marL="38100" marR="38100" marT="38100" marB="38100" anchor="b">
                    <a:solidFill>
                      <a:schemeClr val="accent6">
                        <a:lumMod val="40000"/>
                        <a:lumOff val="60000"/>
                      </a:schemeClr>
                    </a:solidFill>
                  </a:tcPr>
                </a:tc>
              </a:tr>
            </a:tbl>
          </a:graphicData>
        </a:graphic>
      </p:graphicFrame>
    </p:spTree>
    <p:extLst>
      <p:ext uri="{BB962C8B-B14F-4D97-AF65-F5344CB8AC3E}">
        <p14:creationId xmlns:p14="http://schemas.microsoft.com/office/powerpoint/2010/main" xmlns="" val="635827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4867"/>
            <a:ext cx="8229600" cy="1143000"/>
          </a:xfrm>
        </p:spPr>
        <p:txBody>
          <a:bodyPr/>
          <a:lstStyle/>
          <a:p>
            <a:r>
              <a:rPr lang="el-GR" u="sng" dirty="0" smtClean="0"/>
              <a:t>Έρευνες:</a:t>
            </a:r>
            <a:endParaRPr lang="el-GR" u="sng" dirty="0"/>
          </a:p>
        </p:txBody>
      </p:sp>
      <p:sp>
        <p:nvSpPr>
          <p:cNvPr id="3" name="Θέση περιεχομένου 2"/>
          <p:cNvSpPr>
            <a:spLocks noGrp="1"/>
          </p:cNvSpPr>
          <p:nvPr>
            <p:ph idx="1"/>
          </p:nvPr>
        </p:nvSpPr>
        <p:spPr>
          <a:xfrm>
            <a:off x="467544" y="1196752"/>
            <a:ext cx="8229600" cy="5544616"/>
          </a:xfrm>
        </p:spPr>
        <p:txBody>
          <a:bodyPr>
            <a:noAutofit/>
          </a:bodyPr>
          <a:lstStyle/>
          <a:p>
            <a:pPr algn="just"/>
            <a:r>
              <a:rPr lang="el-GR" sz="2400" dirty="0" smtClean="0"/>
              <a:t>Η ανατριχίλα που νιώθετε όταν ακούτε μουσική, ευθύνεται κυρίως στην έκκριση </a:t>
            </a:r>
            <a:r>
              <a:rPr lang="el-GR" sz="2400" dirty="0" err="1" smtClean="0"/>
              <a:t>ντοπαμίνης</a:t>
            </a:r>
            <a:r>
              <a:rPr lang="el-GR" sz="2400" dirty="0" smtClean="0"/>
              <a:t>  στον εγκέφαλο καθώς περιμένετε την κορύφωση του τραγουδιού.</a:t>
            </a:r>
          </a:p>
          <a:p>
            <a:pPr algn="just"/>
            <a:r>
              <a:rPr lang="el-GR" sz="2400" dirty="0" smtClean="0"/>
              <a:t>Υπάρχουν πολύ λίγες δραστηριότητες στη ζωή που χρησιμοποιούν  ολόκληρο τον εγκέφαλο και η μουσική είναι μία από αυτές.</a:t>
            </a:r>
          </a:p>
          <a:p>
            <a:pPr algn="just"/>
            <a:r>
              <a:rPr lang="el-GR" sz="2400" dirty="0" smtClean="0"/>
              <a:t>Το να ακούς μουσική, ενώ γυμνάζεσαι μπορεί να αυξήσει την απόδοσή σου.</a:t>
            </a:r>
          </a:p>
          <a:p>
            <a:pPr algn="just"/>
            <a:r>
              <a:rPr lang="el-GR" sz="2400" dirty="0" smtClean="0"/>
              <a:t>Οι χτύποι της καρδιάς αλλάζουν για να μιμηθούν την μουσική που ακούτε.</a:t>
            </a:r>
          </a:p>
          <a:p>
            <a:pPr algn="just"/>
            <a:r>
              <a:rPr lang="el-GR" sz="2400" dirty="0" smtClean="0"/>
              <a:t>Η μουσική προτείνεται σε ασθενής  που πάσχουν από Πάρκινσον ή έχουν περάσει εγκεφαλικά.</a:t>
            </a:r>
          </a:p>
          <a:p>
            <a:pPr algn="just"/>
            <a:r>
              <a:rPr lang="el-GR" sz="2400" dirty="0" smtClean="0"/>
              <a:t>Η χαρούμενη και η θλιβερή μουσική μπορεί να αλλάξουν τον τρόπο που βλέπεις τον κόσμο γύρω σου.</a:t>
            </a:r>
          </a:p>
        </p:txBody>
      </p:sp>
    </p:spTree>
    <p:extLst>
      <p:ext uri="{BB962C8B-B14F-4D97-AF65-F5344CB8AC3E}">
        <p14:creationId xmlns:p14="http://schemas.microsoft.com/office/powerpoint/2010/main" xmlns="" val="3485174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Μουσική:</a:t>
            </a:r>
            <a:endParaRPr lang="el-GR" u="sng" dirty="0">
              <a:latin typeface="Book Antiqua" pitchFamily="18" charset="0"/>
            </a:endParaRPr>
          </a:p>
        </p:txBody>
      </p:sp>
      <p:sp>
        <p:nvSpPr>
          <p:cNvPr id="3" name="2 - Θέση περιεχομένου"/>
          <p:cNvSpPr>
            <a:spLocks noGrp="1"/>
          </p:cNvSpPr>
          <p:nvPr>
            <p:ph idx="1"/>
          </p:nvPr>
        </p:nvSpPr>
        <p:spPr/>
        <p:txBody>
          <a:bodyPr/>
          <a:lstStyle/>
          <a:p>
            <a:r>
              <a:rPr lang="el-GR" sz="2400" dirty="0" smtClean="0">
                <a:latin typeface="Book Antiqua" pitchFamily="18" charset="0"/>
              </a:rPr>
              <a:t>Ως </a:t>
            </a:r>
            <a:r>
              <a:rPr lang="el-GR" sz="2400" b="1" dirty="0" smtClean="0">
                <a:latin typeface="Book Antiqua" pitchFamily="18" charset="0"/>
              </a:rPr>
              <a:t>μουσική</a:t>
            </a:r>
            <a:r>
              <a:rPr lang="el-GR" sz="2400" dirty="0" smtClean="0">
                <a:latin typeface="Book Antiqua" pitchFamily="18" charset="0"/>
              </a:rPr>
              <a:t> ορίζεται η τέχνη που βασίζεται στην οργάνωση ήχων με σκοπό τη σύνθεση, εκτέλεση και ακρόαση/λήψη ενός έργου. Με τον όρο εννοείται επίσης και το σύνολο ήχων από το οποίο απαρτίζεται ένα μουσικό κομμάτι.</a:t>
            </a:r>
          </a:p>
          <a:p>
            <a:endParaRPr lang="el-GR" dirty="0"/>
          </a:p>
        </p:txBody>
      </p:sp>
    </p:spTree>
    <p:extLst>
      <p:ext uri="{BB962C8B-B14F-4D97-AF65-F5344CB8AC3E}">
        <p14:creationId xmlns:p14="http://schemas.microsoft.com/office/powerpoint/2010/main" xmlns="" val="3263828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Κλασική μουσική:</a:t>
            </a:r>
            <a:endParaRPr lang="el-GR" u="sng" dirty="0">
              <a:latin typeface="Book Antiqua" pitchFamily="18" charset="0"/>
            </a:endParaRPr>
          </a:p>
        </p:txBody>
      </p:sp>
      <p:sp>
        <p:nvSpPr>
          <p:cNvPr id="3" name="2 - Θέση περιεχομένου"/>
          <p:cNvSpPr>
            <a:spLocks noGrp="1"/>
          </p:cNvSpPr>
          <p:nvPr>
            <p:ph idx="1"/>
          </p:nvPr>
        </p:nvSpPr>
        <p:spPr/>
        <p:txBody>
          <a:bodyPr/>
          <a:lstStyle/>
          <a:p>
            <a:r>
              <a:rPr lang="el-GR" sz="2800" dirty="0" smtClean="0">
                <a:latin typeface="Book Antiqua" pitchFamily="18" charset="0"/>
              </a:rPr>
              <a:t>Με τον όρο </a:t>
            </a:r>
            <a:r>
              <a:rPr lang="el-GR" sz="2800" b="1" dirty="0" smtClean="0">
                <a:latin typeface="Book Antiqua" pitchFamily="18" charset="0"/>
              </a:rPr>
              <a:t>κλασική μουσική</a:t>
            </a:r>
            <a:r>
              <a:rPr lang="el-GR" sz="2800" dirty="0" smtClean="0">
                <a:latin typeface="Book Antiqua" pitchFamily="18" charset="0"/>
              </a:rPr>
              <a:t> αναφέρεται ευρύτερα η δυτικοευρωπαϊκή μουσική παραγωγή που εκτείνεται σε μία αρκετά μεγάλη χρονική περίοδο, περίπου από το έτος 470 μΧ. μέχρι και τη σύγχρονη εποχή.</a:t>
            </a:r>
          </a:p>
          <a:p>
            <a:endParaRPr lang="el-GR" dirty="0"/>
          </a:p>
        </p:txBody>
      </p:sp>
    </p:spTree>
    <p:extLst>
      <p:ext uri="{BB962C8B-B14F-4D97-AF65-F5344CB8AC3E}">
        <p14:creationId xmlns:p14="http://schemas.microsoft.com/office/powerpoint/2010/main" xmlns="" val="1076498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Ροκ μουσική:</a:t>
            </a:r>
            <a:endParaRPr lang="el-GR" u="sng" dirty="0">
              <a:latin typeface="Book Antiqua" pitchFamily="18" charset="0"/>
            </a:endParaRPr>
          </a:p>
        </p:txBody>
      </p:sp>
      <p:sp>
        <p:nvSpPr>
          <p:cNvPr id="3" name="2 - Θέση περιεχομένου"/>
          <p:cNvSpPr>
            <a:spLocks noGrp="1"/>
          </p:cNvSpPr>
          <p:nvPr>
            <p:ph idx="1"/>
          </p:nvPr>
        </p:nvSpPr>
        <p:spPr/>
        <p:txBody>
          <a:bodyPr>
            <a:normAutofit/>
          </a:bodyPr>
          <a:lstStyle/>
          <a:p>
            <a:r>
              <a:rPr lang="el-GR" sz="2400" dirty="0" smtClean="0">
                <a:latin typeface="Book Antiqua" pitchFamily="18" charset="0"/>
              </a:rPr>
              <a:t>Ο όρος </a:t>
            </a:r>
            <a:r>
              <a:rPr lang="el-GR" sz="2400" b="1" dirty="0" smtClean="0">
                <a:latin typeface="Book Antiqua" pitchFamily="18" charset="0"/>
              </a:rPr>
              <a:t>ροκ</a:t>
            </a:r>
            <a:r>
              <a:rPr lang="el-GR" sz="2400" dirty="0" smtClean="0">
                <a:latin typeface="Book Antiqua" pitchFamily="18" charset="0"/>
              </a:rPr>
              <a:t> στη μουσική, χρησιμοποιείται για να περιγράψει τα είδη που προέκυψαν από την εξέλιξη του είδους του rock and roll. Η μουσική </a:t>
            </a:r>
            <a:r>
              <a:rPr lang="el-GR" sz="2400" i="1" dirty="0" smtClean="0">
                <a:latin typeface="Book Antiqua" pitchFamily="18" charset="0"/>
              </a:rPr>
              <a:t>ροκ</a:t>
            </a:r>
            <a:r>
              <a:rPr lang="el-GR" sz="2400" dirty="0" smtClean="0">
                <a:latin typeface="Book Antiqua" pitchFamily="18" charset="0"/>
              </a:rPr>
              <a:t> (</a:t>
            </a:r>
            <a:r>
              <a:rPr lang="el-GR" sz="2400" i="1" dirty="0" smtClean="0">
                <a:latin typeface="Book Antiqua" pitchFamily="18" charset="0"/>
              </a:rPr>
              <a:t>rock</a:t>
            </a:r>
            <a:r>
              <a:rPr lang="el-GR" sz="2400" dirty="0" smtClean="0">
                <a:latin typeface="Book Antiqua" pitchFamily="18" charset="0"/>
              </a:rPr>
              <a:t>)  στο σύνολό της, αποτελεί ένα είδος δημοφιλούς μουσικής που χαρακτηρίζεται συνήθως από έντονο ρυθμό και από ευδιάκριτη, χαρακτηριστική μελωδία φωνητικών η οποία συνοδεύεται συνήθως από ηλεκτρικές κιθάρες, ηλεκτρικό μπάσο και ντραμς. Πολλές φορές χρησιμοποιούνται και πληκτροφόρα όργανα, όπως πιάνο ή συνθεσάιζερ.</a:t>
            </a:r>
          </a:p>
          <a:p>
            <a:endParaRPr lang="el-GR" dirty="0"/>
          </a:p>
        </p:txBody>
      </p:sp>
    </p:spTree>
    <p:extLst>
      <p:ext uri="{BB962C8B-B14F-4D97-AF65-F5344CB8AC3E}">
        <p14:creationId xmlns:p14="http://schemas.microsoft.com/office/powerpoint/2010/main" xmlns="" val="3519431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Ποπ μουσική:</a:t>
            </a:r>
            <a:endParaRPr lang="el-GR" u="sng" dirty="0">
              <a:latin typeface="Book Antiqua" pitchFamily="18" charset="0"/>
            </a:endParaRPr>
          </a:p>
        </p:txBody>
      </p:sp>
      <p:sp>
        <p:nvSpPr>
          <p:cNvPr id="3" name="2 - Θέση περιεχομένου"/>
          <p:cNvSpPr>
            <a:spLocks noGrp="1"/>
          </p:cNvSpPr>
          <p:nvPr>
            <p:ph idx="1"/>
          </p:nvPr>
        </p:nvSpPr>
        <p:spPr/>
        <p:txBody>
          <a:bodyPr>
            <a:normAutofit/>
          </a:bodyPr>
          <a:lstStyle/>
          <a:p>
            <a:r>
              <a:rPr lang="el-GR" sz="2400" b="1" dirty="0" smtClean="0">
                <a:latin typeface="Book Antiqua" pitchFamily="18" charset="0"/>
              </a:rPr>
              <a:t>Ποπ</a:t>
            </a:r>
            <a:r>
              <a:rPr lang="el-GR" sz="2400" dirty="0" smtClean="0">
                <a:latin typeface="Book Antiqua" pitchFamily="18" charset="0"/>
              </a:rPr>
              <a:t> ονομάζεται ένα είδος μουσικής. Με αυτό τον όρο χαρακτηρίζονται ελαφριές μορφές ξένης μουσικής, ή αντίστοιχες ελληνικές δημιουργίες πάνω στα ίδια πρότυπα ρυθμού και μελωδίας (δεν θα πρέπει όμως να συγχέεται με την αντίστοιχη ελληνική λαϊκή μουσική σκηνή). Ο όρος </a:t>
            </a:r>
            <a:r>
              <a:rPr lang="el-GR" sz="2400" i="1" dirty="0" smtClean="0">
                <a:latin typeface="Book Antiqua" pitchFamily="18" charset="0"/>
              </a:rPr>
              <a:t>Ποπ</a:t>
            </a:r>
            <a:r>
              <a:rPr lang="el-GR" sz="2400" dirty="0" smtClean="0">
                <a:latin typeface="Book Antiqua" pitchFamily="18" charset="0"/>
              </a:rPr>
              <a:t> προέρχεται από τον αγγλικό όρο </a:t>
            </a:r>
            <a:r>
              <a:rPr lang="el-GR" sz="2400" i="1" dirty="0" smtClean="0">
                <a:latin typeface="Book Antiqua" pitchFamily="18" charset="0"/>
              </a:rPr>
              <a:t>popular</a:t>
            </a:r>
            <a:r>
              <a:rPr lang="el-GR" sz="2400" dirty="0" smtClean="0">
                <a:latin typeface="Book Antiqua" pitchFamily="18" charset="0"/>
              </a:rPr>
              <a:t>, που σημαίνει δημοφιλής.</a:t>
            </a:r>
            <a:endParaRPr lang="el-GR" sz="2400" dirty="0">
              <a:latin typeface="Book Antiqua" pitchFamily="18" charset="0"/>
            </a:endParaRPr>
          </a:p>
        </p:txBody>
      </p:sp>
    </p:spTree>
    <p:extLst>
      <p:ext uri="{BB962C8B-B14F-4D97-AF65-F5344CB8AC3E}">
        <p14:creationId xmlns:p14="http://schemas.microsoft.com/office/powerpoint/2010/main" xmlns="" val="3260588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xmlns="" val="2232422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Τζαζ μουσική:</a:t>
            </a:r>
            <a:endParaRPr lang="el-GR" u="sng" dirty="0">
              <a:latin typeface="Book Antiqua" pitchFamily="18" charset="0"/>
            </a:endParaRPr>
          </a:p>
        </p:txBody>
      </p:sp>
      <p:sp>
        <p:nvSpPr>
          <p:cNvPr id="3" name="2 - Θέση περιεχομένου"/>
          <p:cNvSpPr>
            <a:spLocks noGrp="1"/>
          </p:cNvSpPr>
          <p:nvPr>
            <p:ph idx="1"/>
          </p:nvPr>
        </p:nvSpPr>
        <p:spPr/>
        <p:txBody>
          <a:bodyPr>
            <a:normAutofit/>
          </a:bodyPr>
          <a:lstStyle/>
          <a:p>
            <a:r>
              <a:rPr lang="el-GR" sz="2200" dirty="0" smtClean="0">
                <a:latin typeface="Book Antiqua" pitchFamily="18" charset="0"/>
              </a:rPr>
              <a:t>Η </a:t>
            </a:r>
            <a:r>
              <a:rPr lang="el-GR" sz="2200" b="1" dirty="0" smtClean="0">
                <a:latin typeface="Book Antiqua" pitchFamily="18" charset="0"/>
              </a:rPr>
              <a:t>τζαζ</a:t>
            </a:r>
            <a:r>
              <a:rPr lang="el-GR" sz="2200" dirty="0" smtClean="0">
                <a:latin typeface="Book Antiqua" pitchFamily="18" charset="0"/>
              </a:rPr>
              <a:t> είναι ένα </a:t>
            </a:r>
            <a:r>
              <a:rPr lang="el-GR" sz="2200" b="1" dirty="0" smtClean="0">
                <a:latin typeface="Book Antiqua" pitchFamily="18" charset="0"/>
              </a:rPr>
              <a:t>μουσικό</a:t>
            </a:r>
            <a:r>
              <a:rPr lang="el-GR" sz="2200" dirty="0" smtClean="0">
                <a:latin typeface="Book Antiqua" pitchFamily="18" charset="0"/>
              </a:rPr>
              <a:t> είδος που αποτέλεσε εξέλιξη της λαϊκής αμερικανικής μουσικής κατά τον </a:t>
            </a:r>
            <a:r>
              <a:rPr lang="el-GR" sz="2200" b="1" dirty="0" smtClean="0">
                <a:latin typeface="Book Antiqua" pitchFamily="18" charset="0"/>
              </a:rPr>
              <a:t>19ο αιώνα</a:t>
            </a:r>
            <a:r>
              <a:rPr lang="el-GR" sz="2200" dirty="0" smtClean="0">
                <a:latin typeface="Book Antiqua" pitchFamily="18" charset="0"/>
              </a:rPr>
              <a:t>, με αφρικανικές καταβολές. Περιλαμβάνει αρκετά μουσικά είδη που στηρίχτηκαν σε ένα κοινό σκεπτικό κατασκευής, τον μερικό ή και ολικό </a:t>
            </a:r>
            <a:r>
              <a:rPr lang="el-GR" sz="2200" b="1" dirty="0" smtClean="0">
                <a:latin typeface="Book Antiqua" pitchFamily="18" charset="0"/>
              </a:rPr>
              <a:t>αυτοσχεδιασμό</a:t>
            </a:r>
            <a:r>
              <a:rPr lang="el-GR" sz="2200" dirty="0" smtClean="0">
                <a:latin typeface="Book Antiqua" pitchFamily="18" charset="0"/>
              </a:rPr>
              <a:t>. Γνώρισε σημαντική ανάπτυξη και διεθνή αναγνωρισιμότητα κατά τη δεκαετία του </a:t>
            </a:r>
            <a:r>
              <a:rPr lang="el-GR" sz="2200" b="1" dirty="0" smtClean="0">
                <a:latin typeface="Book Antiqua" pitchFamily="18" charset="0"/>
              </a:rPr>
              <a:t>1920</a:t>
            </a:r>
            <a:r>
              <a:rPr lang="el-GR" sz="2200" dirty="0" smtClean="0">
                <a:latin typeface="Book Antiqua" pitchFamily="18" charset="0"/>
              </a:rPr>
              <a:t>. Αν και υπάρχει μεγάλη δυσκολία να οριστεί η Τζαζ στο σύνολό της, ένας ορισμός που διευκρινίζει εν μέρει το περιεχόμενό της είναι ότι πρόκειται για μία μουσική στην οποία ο μουσικός εκτελεί μελωδικές παραλλαγές πάνω σε μία δεδομένη αρμονική βάση και αυτό σε διάλογο με τον ρυθμικό παλμό.</a:t>
            </a:r>
          </a:p>
          <a:p>
            <a:endParaRPr lang="el-GR" dirty="0"/>
          </a:p>
        </p:txBody>
      </p:sp>
    </p:spTree>
    <p:extLst>
      <p:ext uri="{BB962C8B-B14F-4D97-AF65-F5344CB8AC3E}">
        <p14:creationId xmlns:p14="http://schemas.microsoft.com/office/powerpoint/2010/main" xmlns="" val="1460752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u="sng" dirty="0" smtClean="0"/>
              <a:t>Πρόλογος:</a:t>
            </a:r>
            <a:endParaRPr lang="el-GR" sz="4000" u="sng" dirty="0"/>
          </a:p>
        </p:txBody>
      </p:sp>
      <p:sp>
        <p:nvSpPr>
          <p:cNvPr id="3" name="Θέση περιεχομένου 2"/>
          <p:cNvSpPr>
            <a:spLocks noGrp="1"/>
          </p:cNvSpPr>
          <p:nvPr>
            <p:ph idx="1"/>
          </p:nvPr>
        </p:nvSpPr>
        <p:spPr/>
        <p:txBody>
          <a:bodyPr>
            <a:noAutofit/>
          </a:bodyPr>
          <a:lstStyle/>
          <a:p>
            <a:pPr marL="0" indent="0" algn="just">
              <a:buNone/>
            </a:pPr>
            <a:r>
              <a:rPr lang="el-GR" sz="2400" dirty="0" smtClean="0"/>
              <a:t>Τη φετινή χρονιά στο μάθημα της Τεχνολογίας αποφασίσαμε να ασχοληθούμε με τις «Επιπτώσεις του είδους της μουσικής στους καρδιακούς παλμούς». Θεωρήσαμε αυτό το θέμα πολύ ενδιαφέρον, καθώς θέλαμε να δούμε την επίδραση του είδους της μουσικής στους καρδιακούς μας παλμούς. Η έρευνά μας είναι χρήσιμη τόσο για την καθημερινή ζωή μας όπως στα γυμναστήρια, στις σχολές χορού, στις οποίες ζητείται  πιστοποιητικό το οποίο χρειάζεται για την υγεία του κάθε ατόμου όσο και για το γενικό καλό, δηλαδή τα αποτελέσματα αυτής της έρευνας θα μπορέσουν να χρησιμοποιηθούν από άλλους ερευνητές σε συμπληρωματικές έρευνες. Τέλος, καταλήξαμε στο συμπέρασμα πως η μουσική επηρεάζει σημαντικά τους καρδιακούς παλμούς ενός ανθρώπου.</a:t>
            </a:r>
            <a:endParaRPr lang="el-GR" sz="2400" dirty="0"/>
          </a:p>
        </p:txBody>
      </p:sp>
    </p:spTree>
    <p:extLst>
      <p:ext uri="{BB962C8B-B14F-4D97-AF65-F5344CB8AC3E}">
        <p14:creationId xmlns:p14="http://schemas.microsoft.com/office/powerpoint/2010/main" xmlns="" val="962182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Μπαλάντες:</a:t>
            </a:r>
            <a:endParaRPr lang="el-GR" u="sng" dirty="0">
              <a:latin typeface="Book Antiqua" pitchFamily="18" charset="0"/>
            </a:endParaRPr>
          </a:p>
        </p:txBody>
      </p:sp>
      <p:sp>
        <p:nvSpPr>
          <p:cNvPr id="3" name="2 - Θέση περιεχομένου"/>
          <p:cNvSpPr>
            <a:spLocks noGrp="1"/>
          </p:cNvSpPr>
          <p:nvPr>
            <p:ph idx="1"/>
          </p:nvPr>
        </p:nvSpPr>
        <p:spPr/>
        <p:txBody>
          <a:bodyPr>
            <a:normAutofit/>
          </a:bodyPr>
          <a:lstStyle/>
          <a:p>
            <a:pPr algn="just"/>
            <a:r>
              <a:rPr lang="el-GR" sz="2000" dirty="0" smtClean="0">
                <a:latin typeface="Book Antiqua" pitchFamily="18" charset="0"/>
              </a:rPr>
              <a:t>Η </a:t>
            </a:r>
            <a:r>
              <a:rPr lang="el-GR" sz="2000" b="1" dirty="0" smtClean="0">
                <a:latin typeface="Book Antiqua" pitchFamily="18" charset="0"/>
              </a:rPr>
              <a:t>Μπαλάντα</a:t>
            </a:r>
            <a:r>
              <a:rPr lang="el-GR" sz="2000" dirty="0" smtClean="0">
                <a:latin typeface="Book Antiqua" pitchFamily="18" charset="0"/>
              </a:rPr>
              <a:t> είναι αφηγηματικό ποίημα με επικά, λυρικά και δραματικά στοιχεία, το οποίο μπορεί να γίνει μουσική σύνθεση που αφορά συγκροτήματα ή και σόλο τραγούδια. Συνήθως συνοδεύεται από κάποιο μουσικό όργανο. Η μπαλάντα αντλεί το όνομά της από μεσαιωνικά γαλλικά χορευτικά τραγούδια ονομαζόμενα "ballares", προέρχεται όμως και από την λέξη μπαλέτο. Ως ένα αφηγηματικό τραγούδι το θέμα και η λειτουργία του μπορεί να προέρχεται από σκανδιναβικές και γερμανικές παραδόσεις. Οι μπαλάντες συνήθως χρησιμοποιούν την κοινή διάλεκτο του λαού και επηρεάζονται σε μεγάλο βαθμό από την περιοχή από την οποία κατάγονται. Ένα παράδειγμα, της αρχαιότερης μάλιστα μπαλάντας που σώζεται στην Αγγλία, είναι το '</a:t>
            </a:r>
            <a:r>
              <a:rPr lang="el-GR" sz="2000" dirty="0" err="1" smtClean="0">
                <a:latin typeface="Book Antiqua" pitchFamily="18" charset="0"/>
              </a:rPr>
              <a:t>Judas</a:t>
            </a:r>
            <a:r>
              <a:rPr lang="el-GR" sz="2000" dirty="0" smtClean="0">
                <a:latin typeface="Book Antiqua" pitchFamily="18" charset="0"/>
              </a:rPr>
              <a:t>' σε χειρόγραφο που τοποθετείται χρονικά τον 13ο αιώνα.</a:t>
            </a:r>
            <a:endParaRPr lang="el-GR" sz="2000" dirty="0">
              <a:latin typeface="Book Antiqua" pitchFamily="18" charset="0"/>
            </a:endParaRPr>
          </a:p>
        </p:txBody>
      </p:sp>
    </p:spTree>
    <p:extLst>
      <p:ext uri="{BB962C8B-B14F-4D97-AF65-F5344CB8AC3E}">
        <p14:creationId xmlns:p14="http://schemas.microsoft.com/office/powerpoint/2010/main" xmlns="" val="1229446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Ελληνική μουσική:</a:t>
            </a:r>
            <a:endParaRPr lang="el-GR" u="sng" dirty="0">
              <a:latin typeface="Book Antiqua" pitchFamily="18" charset="0"/>
            </a:endParaRPr>
          </a:p>
        </p:txBody>
      </p:sp>
      <p:sp>
        <p:nvSpPr>
          <p:cNvPr id="3" name="2 - Θέση περιεχομένου"/>
          <p:cNvSpPr>
            <a:spLocks noGrp="1"/>
          </p:cNvSpPr>
          <p:nvPr>
            <p:ph idx="1"/>
          </p:nvPr>
        </p:nvSpPr>
        <p:spPr/>
        <p:txBody>
          <a:bodyPr>
            <a:normAutofit fontScale="62500" lnSpcReduction="20000"/>
          </a:bodyPr>
          <a:lstStyle/>
          <a:p>
            <a:r>
              <a:rPr lang="el-GR" dirty="0" smtClean="0"/>
              <a:t>Με την έκφραση «ελληνική μουσική» εννοούμε συνήθως την μουσική και τα τραγούδια που δημιούργησαν και δημιουργούν Έλληνες και Ελληνίδες, επώνυμα ή ανώνυμα, ατομικά ή συλλογικά, στον ελλαδικό χώρο αλλά και εκτός αυτού. Η ελληνική μουσική διαφοροποιείται ανάλογα με τις ιστορικές περιόδους. Δεν μπορούμε να γνωρίζουμε σε ποιο βαθμό η ελληνική μουσική του σήμερα σχετίζεται με παλιότερες μορφές της, υποστηρίζεται όμως από πολλούς Έλληνες και ξένους μουσικολόγους, με κυριότερο τον Σαμουέλ Μπω- Μποβύ, ότι υπάρχει μια συνεχής εξέλιξη από την αρχαία ελληνική μουσική έως και το δημοτικό τραγούδι, η οποία μαρτυρείται, εκτός από τη γλώσσα, στο ρυθμό, τη δομή και τη μελωδία. Με τον όρο νεοελληνική μουσική εννοείται το σώμα της ελληνικής μουσικής και καλύπτει χρονικά την περίοδο από τον 16ο αιώνα έως τη σύγχρονη εποχή. Από τις απαρχές της νεοελληνικής μουσικής και τον Φραγκίσκο Λεονταρίτη, τη νεοελληνική όπερα, τη Νεοελληνική Εθνική Μουσική Σκηνή, την νεοελληνική ηλεκτρακουστική εποχή, τον Ν. Σκαλκώτα και τον Γ.Α. Παπαϊωάννου η νεοελληνική μουσική φέρει εγγενώς ένα πλούσιο παρελθόν σε </a:t>
            </a:r>
            <a:r>
              <a:rPr lang="el-GR" dirty="0" err="1" smtClean="0"/>
              <a:t>ό.τι</a:t>
            </a:r>
            <a:r>
              <a:rPr lang="el-GR" dirty="0" smtClean="0"/>
              <a:t> αφορά στη λόγια και τη λαϊκή της παράδοση. </a:t>
            </a:r>
          </a:p>
          <a:p>
            <a:endParaRPr lang="el-GR" dirty="0"/>
          </a:p>
        </p:txBody>
      </p:sp>
    </p:spTree>
    <p:extLst>
      <p:ext uri="{BB962C8B-B14F-4D97-AF65-F5344CB8AC3E}">
        <p14:creationId xmlns:p14="http://schemas.microsoft.com/office/powerpoint/2010/main" xmlns="" val="3114419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u="sng" dirty="0" smtClean="0"/>
              <a:t>Όρια και περιορισμοί:</a:t>
            </a:r>
            <a:endParaRPr lang="el-GR" sz="4000" u="sng" dirty="0"/>
          </a:p>
        </p:txBody>
      </p:sp>
      <p:sp>
        <p:nvSpPr>
          <p:cNvPr id="3" name="Θέση περιεχομένου 2"/>
          <p:cNvSpPr>
            <a:spLocks noGrp="1"/>
          </p:cNvSpPr>
          <p:nvPr>
            <p:ph idx="1"/>
          </p:nvPr>
        </p:nvSpPr>
        <p:spPr/>
        <p:txBody>
          <a:bodyPr>
            <a:normAutofit/>
          </a:bodyPr>
          <a:lstStyle/>
          <a:p>
            <a:pPr algn="just"/>
            <a:r>
              <a:rPr lang="el-GR" dirty="0" smtClean="0"/>
              <a:t>Το πείραμα θα γίνει 2 φορές </a:t>
            </a:r>
          </a:p>
          <a:p>
            <a:pPr algn="just"/>
            <a:r>
              <a:rPr lang="el-GR" dirty="0" smtClean="0"/>
              <a:t>Στο πείραμα θα συμμετέχουν 4 μαθητές </a:t>
            </a:r>
          </a:p>
          <a:p>
            <a:pPr algn="just"/>
            <a:r>
              <a:rPr lang="el-GR" dirty="0" smtClean="0"/>
              <a:t>Το πείραμα θα διαρκέσει  2 εβδομάδες</a:t>
            </a:r>
          </a:p>
          <a:p>
            <a:pPr algn="just"/>
            <a:r>
              <a:rPr lang="el-GR" dirty="0" smtClean="0"/>
              <a:t>Το πείραμα θα γίνει με προσοχή</a:t>
            </a:r>
            <a:endParaRPr lang="el-GR" dirty="0"/>
          </a:p>
        </p:txBody>
      </p:sp>
    </p:spTree>
    <p:extLst>
      <p:ext uri="{BB962C8B-B14F-4D97-AF65-F5344CB8AC3E}">
        <p14:creationId xmlns:p14="http://schemas.microsoft.com/office/powerpoint/2010/main" xmlns="" val="325485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u="sng" dirty="0" smtClean="0"/>
              <a:t>Μεταβλητές:</a:t>
            </a:r>
            <a:endParaRPr lang="el-GR" u="sng" dirty="0"/>
          </a:p>
        </p:txBody>
      </p:sp>
      <p:sp>
        <p:nvSpPr>
          <p:cNvPr id="3" name="Θέση περιεχομένου 2"/>
          <p:cNvSpPr>
            <a:spLocks noGrp="1"/>
          </p:cNvSpPr>
          <p:nvPr>
            <p:ph idx="1"/>
          </p:nvPr>
        </p:nvSpPr>
        <p:spPr/>
        <p:txBody>
          <a:bodyPr>
            <a:normAutofit/>
          </a:bodyPr>
          <a:lstStyle/>
          <a:p>
            <a:pPr marL="0" indent="0">
              <a:buNone/>
            </a:pPr>
            <a:r>
              <a:rPr lang="el-GR" sz="2800" u="sng" dirty="0" smtClean="0"/>
              <a:t>Ανεξάρτητη:</a:t>
            </a:r>
            <a:r>
              <a:rPr lang="el-GR" sz="2800" dirty="0" smtClean="0"/>
              <a:t> Είδη μουσικής που θα χρησιμοποιηθούν στο πείραμα.</a:t>
            </a:r>
          </a:p>
          <a:p>
            <a:pPr marL="0" indent="0">
              <a:buNone/>
            </a:pPr>
            <a:r>
              <a:rPr lang="el-GR" sz="2800" u="sng" dirty="0" smtClean="0"/>
              <a:t>Εξαρτημένη:</a:t>
            </a:r>
            <a:r>
              <a:rPr lang="el-GR" sz="2800" dirty="0" smtClean="0"/>
              <a:t> Επιπτώσεις στους καρδιακούς παλμούς.</a:t>
            </a:r>
          </a:p>
          <a:p>
            <a:pPr marL="0" indent="0">
              <a:buNone/>
            </a:pPr>
            <a:r>
              <a:rPr lang="el-GR" sz="2800" u="sng" dirty="0" smtClean="0"/>
              <a:t>Ελεγχόμενες: </a:t>
            </a:r>
          </a:p>
          <a:p>
            <a:pPr marL="457200" indent="-457200">
              <a:buFont typeface="+mj-lt"/>
              <a:buAutoNum type="arabicPeriod"/>
            </a:pPr>
            <a:r>
              <a:rPr lang="el-GR" sz="2800" dirty="0" smtClean="0"/>
              <a:t>Η υγεία των ανθρώπων.</a:t>
            </a:r>
          </a:p>
          <a:p>
            <a:pPr marL="457200" indent="-457200">
              <a:buFont typeface="+mj-lt"/>
              <a:buAutoNum type="arabicPeriod"/>
            </a:pPr>
            <a:r>
              <a:rPr lang="el-GR" sz="2800" dirty="0" smtClean="0"/>
              <a:t>Η θερμοκρασία του δωματίου.</a:t>
            </a:r>
          </a:p>
          <a:p>
            <a:pPr marL="457200" indent="-457200">
              <a:buFont typeface="+mj-lt"/>
              <a:buAutoNum type="arabicPeriod"/>
            </a:pPr>
            <a:r>
              <a:rPr lang="el-GR" sz="2800" dirty="0" smtClean="0"/>
              <a:t>Η κατανάλωση ή όχι φαγητού πριν το πείραμα.</a:t>
            </a:r>
            <a:endParaRPr lang="el-GR" sz="2800" dirty="0"/>
          </a:p>
        </p:txBody>
      </p:sp>
    </p:spTree>
    <p:extLst>
      <p:ext uri="{BB962C8B-B14F-4D97-AF65-F5344CB8AC3E}">
        <p14:creationId xmlns:p14="http://schemas.microsoft.com/office/powerpoint/2010/main" xmlns="" val="18862443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u="sng" dirty="0" smtClean="0"/>
              <a:t>Υλικά που θα χρησιμοποιήθηκαν:</a:t>
            </a:r>
            <a:endParaRPr lang="el-GR" sz="3600" u="sng" dirty="0"/>
          </a:p>
        </p:txBody>
      </p:sp>
      <p:sp>
        <p:nvSpPr>
          <p:cNvPr id="3" name="Θέση περιεχομένου 2"/>
          <p:cNvSpPr>
            <a:spLocks noGrp="1"/>
          </p:cNvSpPr>
          <p:nvPr>
            <p:ph idx="1"/>
          </p:nvPr>
        </p:nvSpPr>
        <p:spPr>
          <a:xfrm>
            <a:off x="457200" y="1600200"/>
            <a:ext cx="8229600" cy="5199401"/>
          </a:xfrm>
        </p:spPr>
        <p:txBody>
          <a:bodyPr>
            <a:normAutofit/>
          </a:bodyPr>
          <a:lstStyle/>
          <a:p>
            <a:r>
              <a:rPr lang="el-GR" dirty="0" smtClean="0"/>
              <a:t>Κινητό τηλέφωνο</a:t>
            </a:r>
          </a:p>
          <a:p>
            <a:r>
              <a:rPr lang="el-GR" dirty="0" smtClean="0"/>
              <a:t>Ακουστικά </a:t>
            </a:r>
          </a:p>
          <a:p>
            <a:r>
              <a:rPr lang="el-GR" dirty="0" smtClean="0"/>
              <a:t>Πιεσόμετρο </a:t>
            </a:r>
          </a:p>
          <a:p>
            <a:r>
              <a:rPr lang="el-GR" dirty="0" smtClean="0"/>
              <a:t>Χρονόμετρο</a:t>
            </a:r>
            <a:endParaRPr lang="el-GR" dirty="0"/>
          </a:p>
        </p:txBody>
      </p:sp>
      <p:pic>
        <p:nvPicPr>
          <p:cNvPr id="2050" name="Picture 2" descr="C:\Users\user\Desktop\αρχείο λήψης.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666307" y="1395662"/>
            <a:ext cx="2160239" cy="2160239"/>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C:\Users\user\Desktop\akoustika.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15817" y="4495345"/>
            <a:ext cx="2304256" cy="2304256"/>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C:\Users\user\Desktop\c10415372-1.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004048" y="2994099"/>
            <a:ext cx="2065412" cy="2065412"/>
          </a:xfrm>
          <a:prstGeom prst="rect">
            <a:avLst/>
          </a:prstGeom>
          <a:noFill/>
          <a:extLst>
            <a:ext uri="{909E8E84-426E-40DD-AFC4-6F175D3DCCD1}">
              <a14:hiddenFill xmlns:a14="http://schemas.microsoft.com/office/drawing/2010/main" xmlns="">
                <a:solidFill>
                  <a:srgbClr val="FFFFFF"/>
                </a:solidFill>
              </a14:hiddenFill>
            </a:ext>
          </a:extLst>
        </p:spPr>
      </p:pic>
      <p:pic>
        <p:nvPicPr>
          <p:cNvPr id="2053" name="Picture 5" descr="C:\Users\user\Desktop\αρχείο λήψης (1).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666307" y="4656476"/>
            <a:ext cx="2143125" cy="21431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96829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u="sng" dirty="0" smtClean="0"/>
              <a:t>Περιγραφή πειράματος: </a:t>
            </a:r>
            <a:endParaRPr lang="el-GR" sz="4000" u="sng" dirty="0"/>
          </a:p>
        </p:txBody>
      </p:sp>
      <p:sp>
        <p:nvSpPr>
          <p:cNvPr id="3" name="Θέση περιεχομένου 2"/>
          <p:cNvSpPr>
            <a:spLocks noGrp="1"/>
          </p:cNvSpPr>
          <p:nvPr>
            <p:ph idx="1"/>
          </p:nvPr>
        </p:nvSpPr>
        <p:spPr/>
        <p:txBody>
          <a:bodyPr>
            <a:normAutofit/>
          </a:bodyPr>
          <a:lstStyle/>
          <a:p>
            <a:pPr marL="0" indent="0">
              <a:buNone/>
            </a:pPr>
            <a:r>
              <a:rPr lang="el-GR" sz="2800" dirty="0" smtClean="0"/>
              <a:t>Το πείραμα θα γίνει στην αίθουσα της Τεχνολογίας. Αρχικά, το άτομο, εφόσον είναι σε μία φυσιολογική κατάσταση και</a:t>
            </a:r>
            <a:r>
              <a:rPr lang="el-GR" sz="2800" dirty="0"/>
              <a:t> </a:t>
            </a:r>
            <a:r>
              <a:rPr lang="el-GR" sz="2800" dirty="0" smtClean="0"/>
              <a:t>βρίσκεται σε καθιστή θέση, θα φορέσει τα ακουστικά και θα ακούσει απ’ όλα τα είδη μουσικής από ένα λεπτό το κάθε είδος. Καθώς ακούει τα διαφορετικά είδη,  με το πιεσόμετρο θα μετριούνται οι παλμοί του και θα καταγράφονται τα αποτελέσματα. Αφού τελειώσει ο πρώτος, ο δεύτερος  θα επαναλάβει την ίδια διαδικασία,  όπως και ο τρίτος και ο τέταρτος.</a:t>
            </a:r>
            <a:endParaRPr lang="el-GR" sz="2800" dirty="0"/>
          </a:p>
        </p:txBody>
      </p:sp>
    </p:spTree>
    <p:extLst>
      <p:ext uri="{BB962C8B-B14F-4D97-AF65-F5344CB8AC3E}">
        <p14:creationId xmlns:p14="http://schemas.microsoft.com/office/powerpoint/2010/main" xmlns="" val="1220535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u="sng" dirty="0" smtClean="0">
                <a:latin typeface="Book Antiqua" pitchFamily="18" charset="0"/>
              </a:rPr>
              <a:t>Αποτελέσματα 1</a:t>
            </a:r>
            <a:r>
              <a:rPr lang="el-GR" sz="4000" u="sng" baseline="30000" dirty="0" smtClean="0">
                <a:latin typeface="Book Antiqua" pitchFamily="18" charset="0"/>
              </a:rPr>
              <a:t>ου</a:t>
            </a:r>
            <a:r>
              <a:rPr lang="el-GR" sz="4000" u="sng" dirty="0" smtClean="0">
                <a:latin typeface="Book Antiqua" pitchFamily="18" charset="0"/>
              </a:rPr>
              <a:t> πειράματος:</a:t>
            </a:r>
            <a:endParaRPr lang="el-GR" sz="4000" u="sng" dirty="0">
              <a:latin typeface="Book Antiqua" pitchFamily="18" charset="0"/>
            </a:endParaRPr>
          </a:p>
        </p:txBody>
      </p:sp>
      <p:sp>
        <p:nvSpPr>
          <p:cNvPr id="3" name="2 - Θέση περιεχομένου"/>
          <p:cNvSpPr>
            <a:spLocks noGrp="1"/>
          </p:cNvSpPr>
          <p:nvPr>
            <p:ph idx="1"/>
          </p:nvPr>
        </p:nvSpPr>
        <p:spPr>
          <a:xfrm>
            <a:off x="467544" y="1628800"/>
            <a:ext cx="8219256" cy="4497363"/>
          </a:xfrm>
        </p:spPr>
        <p:txBody>
          <a:bodyPr>
            <a:normAutofit/>
          </a:bodyPr>
          <a:lstStyle/>
          <a:p>
            <a:pPr>
              <a:buNone/>
            </a:pPr>
            <a:endParaRPr lang="el-GR" dirty="0" smtClean="0"/>
          </a:p>
          <a:p>
            <a:endParaRPr lang="el-GR" dirty="0"/>
          </a:p>
        </p:txBody>
      </p:sp>
      <p:graphicFrame>
        <p:nvGraphicFramePr>
          <p:cNvPr id="4" name="3 - Πίνακας"/>
          <p:cNvGraphicFramePr>
            <a:graphicFrameLocks noGrp="1"/>
          </p:cNvGraphicFramePr>
          <p:nvPr>
            <p:extLst>
              <p:ext uri="{D42A27DB-BD31-4B8C-83A1-F6EECF244321}">
                <p14:modId xmlns:p14="http://schemas.microsoft.com/office/powerpoint/2010/main" xmlns="" val="2516059059"/>
              </p:ext>
            </p:extLst>
          </p:nvPr>
        </p:nvGraphicFramePr>
        <p:xfrm>
          <a:off x="539552" y="1844825"/>
          <a:ext cx="7992888" cy="3816425"/>
        </p:xfrm>
        <a:graphic>
          <a:graphicData uri="http://schemas.openxmlformats.org/drawingml/2006/table">
            <a:tbl>
              <a:tblPr firstRow="1" bandRow="1">
                <a:tableStyleId>{5C22544A-7EE6-4342-B048-85BDC9FD1C3A}</a:tableStyleId>
              </a:tblPr>
              <a:tblGrid>
                <a:gridCol w="1224136"/>
                <a:gridCol w="720080"/>
                <a:gridCol w="1152128"/>
                <a:gridCol w="900100"/>
                <a:gridCol w="828092"/>
                <a:gridCol w="720080"/>
                <a:gridCol w="1152128"/>
                <a:gridCol w="1296144"/>
              </a:tblGrid>
              <a:tr h="763285">
                <a:tc>
                  <a:txBody>
                    <a:bodyPr/>
                    <a:lstStyle/>
                    <a:p>
                      <a:endParaRPr lang="el-GR" dirty="0"/>
                    </a:p>
                  </a:txBody>
                  <a:tcPr/>
                </a:tc>
                <a:tc>
                  <a:txBody>
                    <a:bodyPr/>
                    <a:lstStyle/>
                    <a:p>
                      <a:r>
                        <a:rPr lang="el-GR" dirty="0" smtClean="0"/>
                        <a:t>Πριν</a:t>
                      </a:r>
                      <a:endParaRPr lang="el-GR" dirty="0"/>
                    </a:p>
                  </a:txBody>
                  <a:tcPr/>
                </a:tc>
                <a:tc>
                  <a:txBody>
                    <a:bodyPr/>
                    <a:lstStyle/>
                    <a:p>
                      <a:r>
                        <a:rPr lang="el-GR" dirty="0" smtClean="0"/>
                        <a:t>Κλασική</a:t>
                      </a:r>
                      <a:endParaRPr lang="el-GR" dirty="0"/>
                    </a:p>
                  </a:txBody>
                  <a:tcPr/>
                </a:tc>
                <a:tc>
                  <a:txBody>
                    <a:bodyPr/>
                    <a:lstStyle/>
                    <a:p>
                      <a:r>
                        <a:rPr lang="el-GR" dirty="0" smtClean="0"/>
                        <a:t>Τζαζ</a:t>
                      </a:r>
                      <a:endParaRPr lang="el-GR" dirty="0"/>
                    </a:p>
                  </a:txBody>
                  <a:tcPr/>
                </a:tc>
                <a:tc>
                  <a:txBody>
                    <a:bodyPr/>
                    <a:lstStyle/>
                    <a:p>
                      <a:r>
                        <a:rPr lang="el-GR" dirty="0" smtClean="0"/>
                        <a:t>Ποπ</a:t>
                      </a:r>
                      <a:endParaRPr lang="el-GR" dirty="0"/>
                    </a:p>
                  </a:txBody>
                  <a:tcPr/>
                </a:tc>
                <a:tc>
                  <a:txBody>
                    <a:bodyPr/>
                    <a:lstStyle/>
                    <a:p>
                      <a:r>
                        <a:rPr lang="el-GR" dirty="0" smtClean="0"/>
                        <a:t>Ροκ</a:t>
                      </a:r>
                      <a:endParaRPr lang="el-GR" dirty="0"/>
                    </a:p>
                  </a:txBody>
                  <a:tcPr/>
                </a:tc>
                <a:tc>
                  <a:txBody>
                    <a:bodyPr/>
                    <a:lstStyle/>
                    <a:p>
                      <a:r>
                        <a:rPr lang="el-GR" dirty="0" smtClean="0"/>
                        <a:t>Έντεχνο</a:t>
                      </a:r>
                      <a:endParaRPr lang="el-GR" dirty="0"/>
                    </a:p>
                  </a:txBody>
                  <a:tcPr/>
                </a:tc>
                <a:tc>
                  <a:txBody>
                    <a:bodyPr/>
                    <a:lstStyle/>
                    <a:p>
                      <a:r>
                        <a:rPr lang="el-GR" dirty="0" smtClean="0"/>
                        <a:t>Μπαλάντα</a:t>
                      </a:r>
                      <a:endParaRPr lang="el-GR" dirty="0"/>
                    </a:p>
                  </a:txBody>
                  <a:tcPr/>
                </a:tc>
              </a:tr>
              <a:tr h="763285">
                <a:tc>
                  <a:txBody>
                    <a:bodyPr/>
                    <a:lstStyle/>
                    <a:p>
                      <a:r>
                        <a:rPr lang="el-GR" sz="1600" dirty="0" smtClean="0">
                          <a:latin typeface="Book Antiqua" pitchFamily="18" charset="0"/>
                        </a:rPr>
                        <a:t>Θοδωρής</a:t>
                      </a:r>
                      <a:endParaRPr lang="el-GR" sz="1600" dirty="0">
                        <a:latin typeface="Book Antiqua" pitchFamily="18" charset="0"/>
                      </a:endParaRPr>
                    </a:p>
                  </a:txBody>
                  <a:tcPr/>
                </a:tc>
                <a:tc>
                  <a:txBody>
                    <a:bodyPr/>
                    <a:lstStyle/>
                    <a:p>
                      <a:r>
                        <a:rPr lang="el-GR" dirty="0" smtClean="0"/>
                        <a:t>92</a:t>
                      </a:r>
                      <a:endParaRPr lang="el-GR" dirty="0"/>
                    </a:p>
                  </a:txBody>
                  <a:tcPr/>
                </a:tc>
                <a:tc>
                  <a:txBody>
                    <a:bodyPr/>
                    <a:lstStyle/>
                    <a:p>
                      <a:r>
                        <a:rPr lang="el-GR" dirty="0" smtClean="0"/>
                        <a:t>81</a:t>
                      </a:r>
                      <a:endParaRPr lang="el-GR" dirty="0"/>
                    </a:p>
                  </a:txBody>
                  <a:tcPr/>
                </a:tc>
                <a:tc>
                  <a:txBody>
                    <a:bodyPr/>
                    <a:lstStyle/>
                    <a:p>
                      <a:r>
                        <a:rPr lang="el-GR" dirty="0" smtClean="0"/>
                        <a:t>83</a:t>
                      </a:r>
                      <a:endParaRPr lang="el-GR" dirty="0"/>
                    </a:p>
                  </a:txBody>
                  <a:tcPr/>
                </a:tc>
                <a:tc>
                  <a:txBody>
                    <a:bodyPr/>
                    <a:lstStyle/>
                    <a:p>
                      <a:r>
                        <a:rPr lang="el-GR" dirty="0" smtClean="0"/>
                        <a:t>90</a:t>
                      </a:r>
                      <a:endParaRPr lang="el-GR" dirty="0"/>
                    </a:p>
                  </a:txBody>
                  <a:tcPr/>
                </a:tc>
                <a:tc>
                  <a:txBody>
                    <a:bodyPr/>
                    <a:lstStyle/>
                    <a:p>
                      <a:r>
                        <a:rPr lang="el-GR" dirty="0" smtClean="0"/>
                        <a:t>93</a:t>
                      </a:r>
                      <a:endParaRPr lang="el-GR" dirty="0"/>
                    </a:p>
                  </a:txBody>
                  <a:tcPr/>
                </a:tc>
                <a:tc>
                  <a:txBody>
                    <a:bodyPr/>
                    <a:lstStyle/>
                    <a:p>
                      <a:r>
                        <a:rPr lang="el-GR" dirty="0" smtClean="0"/>
                        <a:t>85</a:t>
                      </a:r>
                      <a:endParaRPr lang="el-GR" dirty="0"/>
                    </a:p>
                  </a:txBody>
                  <a:tcPr/>
                </a:tc>
                <a:tc>
                  <a:txBody>
                    <a:bodyPr/>
                    <a:lstStyle/>
                    <a:p>
                      <a:r>
                        <a:rPr lang="el-GR" dirty="0" smtClean="0"/>
                        <a:t>91</a:t>
                      </a:r>
                      <a:endParaRPr lang="el-GR" dirty="0"/>
                    </a:p>
                  </a:txBody>
                  <a:tcPr/>
                </a:tc>
              </a:tr>
              <a:tr h="763285">
                <a:tc>
                  <a:txBody>
                    <a:bodyPr/>
                    <a:lstStyle/>
                    <a:p>
                      <a:r>
                        <a:rPr lang="el-GR" dirty="0" smtClean="0"/>
                        <a:t>Όμηρος</a:t>
                      </a:r>
                      <a:endParaRPr lang="el-GR" dirty="0"/>
                    </a:p>
                  </a:txBody>
                  <a:tcPr/>
                </a:tc>
                <a:tc>
                  <a:txBody>
                    <a:bodyPr/>
                    <a:lstStyle/>
                    <a:p>
                      <a:r>
                        <a:rPr lang="el-GR" dirty="0" smtClean="0"/>
                        <a:t>72</a:t>
                      </a:r>
                      <a:endParaRPr lang="el-GR" dirty="0"/>
                    </a:p>
                  </a:txBody>
                  <a:tcPr/>
                </a:tc>
                <a:tc>
                  <a:txBody>
                    <a:bodyPr/>
                    <a:lstStyle/>
                    <a:p>
                      <a:r>
                        <a:rPr lang="el-GR" dirty="0" smtClean="0"/>
                        <a:t>67</a:t>
                      </a:r>
                      <a:endParaRPr lang="el-GR" dirty="0"/>
                    </a:p>
                  </a:txBody>
                  <a:tcPr/>
                </a:tc>
                <a:tc>
                  <a:txBody>
                    <a:bodyPr/>
                    <a:lstStyle/>
                    <a:p>
                      <a:r>
                        <a:rPr lang="el-GR" dirty="0" smtClean="0"/>
                        <a:t>69</a:t>
                      </a:r>
                      <a:endParaRPr lang="el-GR" dirty="0"/>
                    </a:p>
                  </a:txBody>
                  <a:tcPr/>
                </a:tc>
                <a:tc>
                  <a:txBody>
                    <a:bodyPr/>
                    <a:lstStyle/>
                    <a:p>
                      <a:r>
                        <a:rPr lang="el-GR" dirty="0" smtClean="0"/>
                        <a:t>74</a:t>
                      </a:r>
                      <a:endParaRPr lang="el-GR" dirty="0"/>
                    </a:p>
                  </a:txBody>
                  <a:tcPr/>
                </a:tc>
                <a:tc>
                  <a:txBody>
                    <a:bodyPr/>
                    <a:lstStyle/>
                    <a:p>
                      <a:r>
                        <a:rPr lang="el-GR" dirty="0" smtClean="0"/>
                        <a:t>91</a:t>
                      </a:r>
                      <a:endParaRPr lang="el-GR" dirty="0"/>
                    </a:p>
                  </a:txBody>
                  <a:tcPr/>
                </a:tc>
                <a:tc>
                  <a:txBody>
                    <a:bodyPr/>
                    <a:lstStyle/>
                    <a:p>
                      <a:r>
                        <a:rPr lang="el-GR" dirty="0" smtClean="0"/>
                        <a:t>80</a:t>
                      </a:r>
                      <a:endParaRPr lang="el-GR" dirty="0"/>
                    </a:p>
                  </a:txBody>
                  <a:tcPr/>
                </a:tc>
                <a:tc>
                  <a:txBody>
                    <a:bodyPr/>
                    <a:lstStyle/>
                    <a:p>
                      <a:r>
                        <a:rPr lang="el-GR" dirty="0" smtClean="0"/>
                        <a:t>73</a:t>
                      </a:r>
                      <a:endParaRPr lang="el-GR" dirty="0"/>
                    </a:p>
                  </a:txBody>
                  <a:tcPr/>
                </a:tc>
              </a:tr>
              <a:tr h="763285">
                <a:tc>
                  <a:txBody>
                    <a:bodyPr/>
                    <a:lstStyle/>
                    <a:p>
                      <a:r>
                        <a:rPr lang="el-GR" dirty="0" smtClean="0"/>
                        <a:t>Αναστασία</a:t>
                      </a:r>
                      <a:endParaRPr lang="el-GR" dirty="0"/>
                    </a:p>
                  </a:txBody>
                  <a:tcPr/>
                </a:tc>
                <a:tc>
                  <a:txBody>
                    <a:bodyPr/>
                    <a:lstStyle/>
                    <a:p>
                      <a:r>
                        <a:rPr lang="el-GR" dirty="0" smtClean="0"/>
                        <a:t>92</a:t>
                      </a:r>
                      <a:endParaRPr lang="el-GR" dirty="0"/>
                    </a:p>
                  </a:txBody>
                  <a:tcPr/>
                </a:tc>
                <a:tc>
                  <a:txBody>
                    <a:bodyPr/>
                    <a:lstStyle/>
                    <a:p>
                      <a:r>
                        <a:rPr lang="el-GR" dirty="0" smtClean="0"/>
                        <a:t>81</a:t>
                      </a:r>
                      <a:endParaRPr lang="el-GR" dirty="0"/>
                    </a:p>
                  </a:txBody>
                  <a:tcPr/>
                </a:tc>
                <a:tc>
                  <a:txBody>
                    <a:bodyPr/>
                    <a:lstStyle/>
                    <a:p>
                      <a:r>
                        <a:rPr lang="el-GR" dirty="0" smtClean="0"/>
                        <a:t>84</a:t>
                      </a:r>
                      <a:endParaRPr lang="el-GR" dirty="0"/>
                    </a:p>
                  </a:txBody>
                  <a:tcPr/>
                </a:tc>
                <a:tc>
                  <a:txBody>
                    <a:bodyPr/>
                    <a:lstStyle/>
                    <a:p>
                      <a:r>
                        <a:rPr lang="el-GR" dirty="0" smtClean="0"/>
                        <a:t>91</a:t>
                      </a:r>
                      <a:endParaRPr lang="el-GR" dirty="0"/>
                    </a:p>
                  </a:txBody>
                  <a:tcPr/>
                </a:tc>
                <a:tc>
                  <a:txBody>
                    <a:bodyPr/>
                    <a:lstStyle/>
                    <a:p>
                      <a:r>
                        <a:rPr lang="el-GR" dirty="0" smtClean="0"/>
                        <a:t>94</a:t>
                      </a:r>
                      <a:endParaRPr lang="el-GR" dirty="0"/>
                    </a:p>
                  </a:txBody>
                  <a:tcPr/>
                </a:tc>
                <a:tc>
                  <a:txBody>
                    <a:bodyPr/>
                    <a:lstStyle/>
                    <a:p>
                      <a:r>
                        <a:rPr lang="el-GR" dirty="0" smtClean="0"/>
                        <a:t>86</a:t>
                      </a:r>
                      <a:endParaRPr lang="el-GR" dirty="0"/>
                    </a:p>
                  </a:txBody>
                  <a:tcPr/>
                </a:tc>
                <a:tc>
                  <a:txBody>
                    <a:bodyPr/>
                    <a:lstStyle/>
                    <a:p>
                      <a:r>
                        <a:rPr lang="el-GR" dirty="0" smtClean="0"/>
                        <a:t>91</a:t>
                      </a:r>
                      <a:endParaRPr lang="el-GR" dirty="0"/>
                    </a:p>
                  </a:txBody>
                  <a:tcPr/>
                </a:tc>
              </a:tr>
              <a:tr h="763285">
                <a:tc>
                  <a:txBody>
                    <a:bodyPr/>
                    <a:lstStyle/>
                    <a:p>
                      <a:r>
                        <a:rPr lang="el-GR" dirty="0" smtClean="0"/>
                        <a:t>Σοφία</a:t>
                      </a:r>
                      <a:endParaRPr lang="el-GR" dirty="0"/>
                    </a:p>
                  </a:txBody>
                  <a:tcPr/>
                </a:tc>
                <a:tc>
                  <a:txBody>
                    <a:bodyPr/>
                    <a:lstStyle/>
                    <a:p>
                      <a:r>
                        <a:rPr lang="el-GR" dirty="0" smtClean="0"/>
                        <a:t>92</a:t>
                      </a:r>
                      <a:endParaRPr lang="el-GR" dirty="0"/>
                    </a:p>
                  </a:txBody>
                  <a:tcPr/>
                </a:tc>
                <a:tc>
                  <a:txBody>
                    <a:bodyPr/>
                    <a:lstStyle/>
                    <a:p>
                      <a:r>
                        <a:rPr lang="el-GR" dirty="0" smtClean="0"/>
                        <a:t>86</a:t>
                      </a:r>
                      <a:endParaRPr lang="el-GR" dirty="0"/>
                    </a:p>
                  </a:txBody>
                  <a:tcPr/>
                </a:tc>
                <a:tc>
                  <a:txBody>
                    <a:bodyPr/>
                    <a:lstStyle/>
                    <a:p>
                      <a:r>
                        <a:rPr lang="el-GR" dirty="0" smtClean="0"/>
                        <a:t>88</a:t>
                      </a:r>
                      <a:endParaRPr lang="el-GR" dirty="0"/>
                    </a:p>
                  </a:txBody>
                  <a:tcPr/>
                </a:tc>
                <a:tc>
                  <a:txBody>
                    <a:bodyPr/>
                    <a:lstStyle/>
                    <a:p>
                      <a:r>
                        <a:rPr lang="el-GR" dirty="0" smtClean="0"/>
                        <a:t>94</a:t>
                      </a:r>
                      <a:endParaRPr lang="el-GR" dirty="0"/>
                    </a:p>
                  </a:txBody>
                  <a:tcPr/>
                </a:tc>
                <a:tc>
                  <a:txBody>
                    <a:bodyPr/>
                    <a:lstStyle/>
                    <a:p>
                      <a:r>
                        <a:rPr lang="el-GR" dirty="0" smtClean="0"/>
                        <a:t>96</a:t>
                      </a:r>
                      <a:endParaRPr lang="el-GR" dirty="0"/>
                    </a:p>
                  </a:txBody>
                  <a:tcPr/>
                </a:tc>
                <a:tc>
                  <a:txBody>
                    <a:bodyPr/>
                    <a:lstStyle/>
                    <a:p>
                      <a:r>
                        <a:rPr lang="el-GR" dirty="0" smtClean="0"/>
                        <a:t>88</a:t>
                      </a:r>
                      <a:endParaRPr lang="el-GR" dirty="0"/>
                    </a:p>
                  </a:txBody>
                  <a:tcPr/>
                </a:tc>
                <a:tc>
                  <a:txBody>
                    <a:bodyPr/>
                    <a:lstStyle/>
                    <a:p>
                      <a:r>
                        <a:rPr lang="el-GR" dirty="0" smtClean="0"/>
                        <a:t>91</a:t>
                      </a:r>
                      <a:endParaRPr lang="el-GR" dirty="0"/>
                    </a:p>
                  </a:txBody>
                  <a:tcPr/>
                </a:tc>
              </a:tr>
            </a:tbl>
          </a:graphicData>
        </a:graphic>
      </p:graphicFrame>
    </p:spTree>
    <p:extLst>
      <p:ext uri="{BB962C8B-B14F-4D97-AF65-F5344CB8AC3E}">
        <p14:creationId xmlns:p14="http://schemas.microsoft.com/office/powerpoint/2010/main" xmlns="" val="2929243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u="sng" dirty="0" smtClean="0">
                <a:latin typeface="Book Antiqua" pitchFamily="18" charset="0"/>
              </a:rPr>
              <a:t>Αποτελέσματα 2</a:t>
            </a:r>
            <a:r>
              <a:rPr lang="el-GR" sz="4000" u="sng" baseline="30000" dirty="0" smtClean="0">
                <a:latin typeface="Book Antiqua" pitchFamily="18" charset="0"/>
              </a:rPr>
              <a:t>ου</a:t>
            </a:r>
            <a:r>
              <a:rPr lang="el-GR" sz="4000" u="sng" dirty="0" smtClean="0">
                <a:latin typeface="Book Antiqua" pitchFamily="18" charset="0"/>
              </a:rPr>
              <a:t> πειράματος:</a:t>
            </a:r>
            <a:endParaRPr lang="el-GR" sz="4000" u="sng" dirty="0">
              <a:latin typeface="Book Antiqua" pitchFamily="18" charset="0"/>
            </a:endParaRPr>
          </a:p>
        </p:txBody>
      </p:sp>
      <p:graphicFrame>
        <p:nvGraphicFramePr>
          <p:cNvPr id="4" name="3 - Θέση περιεχομένου"/>
          <p:cNvGraphicFramePr>
            <a:graphicFrameLocks noGrp="1"/>
          </p:cNvGraphicFramePr>
          <p:nvPr>
            <p:ph idx="1"/>
            <p:extLst>
              <p:ext uri="{D42A27DB-BD31-4B8C-83A1-F6EECF244321}">
                <p14:modId xmlns:p14="http://schemas.microsoft.com/office/powerpoint/2010/main" xmlns="" val="370538127"/>
              </p:ext>
            </p:extLst>
          </p:nvPr>
        </p:nvGraphicFramePr>
        <p:xfrm>
          <a:off x="467544" y="1988839"/>
          <a:ext cx="8157592" cy="3960440"/>
        </p:xfrm>
        <a:graphic>
          <a:graphicData uri="http://schemas.openxmlformats.org/drawingml/2006/table">
            <a:tbl>
              <a:tblPr firstRow="1" bandRow="1">
                <a:tableStyleId>{5C22544A-7EE6-4342-B048-85BDC9FD1C3A}</a:tableStyleId>
              </a:tblPr>
              <a:tblGrid>
                <a:gridCol w="1224136"/>
                <a:gridCol w="815262"/>
                <a:gridCol w="1128954"/>
                <a:gridCol w="910444"/>
                <a:gridCol w="817748"/>
                <a:gridCol w="864096"/>
                <a:gridCol w="1080120"/>
                <a:gridCol w="1316832"/>
              </a:tblGrid>
              <a:tr h="676876">
                <a:tc>
                  <a:txBody>
                    <a:bodyPr/>
                    <a:lstStyle/>
                    <a:p>
                      <a:endParaRPr lang="el-GR" dirty="0"/>
                    </a:p>
                  </a:txBody>
                  <a:tcPr/>
                </a:tc>
                <a:tc>
                  <a:txBody>
                    <a:bodyPr/>
                    <a:lstStyle/>
                    <a:p>
                      <a:r>
                        <a:rPr lang="el-GR" dirty="0" smtClean="0"/>
                        <a:t>Πριν</a:t>
                      </a:r>
                      <a:endParaRPr lang="el-GR" dirty="0"/>
                    </a:p>
                  </a:txBody>
                  <a:tcPr/>
                </a:tc>
                <a:tc>
                  <a:txBody>
                    <a:bodyPr/>
                    <a:lstStyle/>
                    <a:p>
                      <a:r>
                        <a:rPr lang="el-GR" dirty="0" smtClean="0"/>
                        <a:t>Κλασική</a:t>
                      </a:r>
                      <a:endParaRPr lang="el-GR" dirty="0"/>
                    </a:p>
                  </a:txBody>
                  <a:tcPr/>
                </a:tc>
                <a:tc>
                  <a:txBody>
                    <a:bodyPr/>
                    <a:lstStyle/>
                    <a:p>
                      <a:r>
                        <a:rPr lang="el-GR" dirty="0" smtClean="0"/>
                        <a:t>Τζαζ</a:t>
                      </a:r>
                      <a:endParaRPr lang="el-GR" dirty="0"/>
                    </a:p>
                  </a:txBody>
                  <a:tcPr/>
                </a:tc>
                <a:tc>
                  <a:txBody>
                    <a:bodyPr/>
                    <a:lstStyle/>
                    <a:p>
                      <a:r>
                        <a:rPr lang="el-GR" dirty="0" smtClean="0"/>
                        <a:t>Ποπ</a:t>
                      </a:r>
                      <a:endParaRPr lang="el-GR" dirty="0"/>
                    </a:p>
                  </a:txBody>
                  <a:tcPr/>
                </a:tc>
                <a:tc>
                  <a:txBody>
                    <a:bodyPr/>
                    <a:lstStyle/>
                    <a:p>
                      <a:r>
                        <a:rPr lang="el-GR" dirty="0" smtClean="0"/>
                        <a:t>Ροκ</a:t>
                      </a:r>
                      <a:endParaRPr lang="el-GR" dirty="0"/>
                    </a:p>
                  </a:txBody>
                  <a:tcPr/>
                </a:tc>
                <a:tc>
                  <a:txBody>
                    <a:bodyPr/>
                    <a:lstStyle/>
                    <a:p>
                      <a:r>
                        <a:rPr lang="el-GR" dirty="0" smtClean="0"/>
                        <a:t>Έντεχνο</a:t>
                      </a:r>
                      <a:endParaRPr lang="el-GR" dirty="0"/>
                    </a:p>
                  </a:txBody>
                  <a:tcPr/>
                </a:tc>
                <a:tc>
                  <a:txBody>
                    <a:bodyPr/>
                    <a:lstStyle/>
                    <a:p>
                      <a:r>
                        <a:rPr lang="el-GR" dirty="0" smtClean="0"/>
                        <a:t>Μπαλάντα</a:t>
                      </a:r>
                      <a:endParaRPr lang="el-GR" dirty="0"/>
                    </a:p>
                  </a:txBody>
                  <a:tcPr/>
                </a:tc>
              </a:tr>
              <a:tr h="820891">
                <a:tc>
                  <a:txBody>
                    <a:bodyPr/>
                    <a:lstStyle/>
                    <a:p>
                      <a:r>
                        <a:rPr lang="el-GR" sz="1600" dirty="0" smtClean="0">
                          <a:latin typeface="Book Antiqua" pitchFamily="18" charset="0"/>
                        </a:rPr>
                        <a:t>Θοδωρής</a:t>
                      </a:r>
                      <a:endParaRPr lang="el-GR" sz="1600" dirty="0">
                        <a:latin typeface="Book Antiqua" pitchFamily="18" charset="0"/>
                      </a:endParaRPr>
                    </a:p>
                  </a:txBody>
                  <a:tcPr/>
                </a:tc>
                <a:tc>
                  <a:txBody>
                    <a:bodyPr/>
                    <a:lstStyle/>
                    <a:p>
                      <a:r>
                        <a:rPr lang="el-GR" dirty="0" smtClean="0"/>
                        <a:t>107</a:t>
                      </a:r>
                      <a:endParaRPr lang="el-GR" dirty="0"/>
                    </a:p>
                  </a:txBody>
                  <a:tcPr/>
                </a:tc>
                <a:tc>
                  <a:txBody>
                    <a:bodyPr/>
                    <a:lstStyle/>
                    <a:p>
                      <a:r>
                        <a:rPr lang="el-GR" dirty="0" smtClean="0"/>
                        <a:t>81</a:t>
                      </a:r>
                      <a:endParaRPr lang="el-GR" dirty="0"/>
                    </a:p>
                  </a:txBody>
                  <a:tcPr/>
                </a:tc>
                <a:tc>
                  <a:txBody>
                    <a:bodyPr/>
                    <a:lstStyle/>
                    <a:p>
                      <a:r>
                        <a:rPr lang="el-GR" dirty="0" smtClean="0"/>
                        <a:t>81</a:t>
                      </a:r>
                      <a:endParaRPr lang="el-GR" dirty="0"/>
                    </a:p>
                  </a:txBody>
                  <a:tcPr/>
                </a:tc>
                <a:tc>
                  <a:txBody>
                    <a:bodyPr/>
                    <a:lstStyle/>
                    <a:p>
                      <a:r>
                        <a:rPr lang="el-GR" dirty="0" smtClean="0"/>
                        <a:t>97</a:t>
                      </a:r>
                      <a:endParaRPr lang="el-GR" dirty="0"/>
                    </a:p>
                  </a:txBody>
                  <a:tcPr/>
                </a:tc>
                <a:tc>
                  <a:txBody>
                    <a:bodyPr/>
                    <a:lstStyle/>
                    <a:p>
                      <a:r>
                        <a:rPr lang="el-GR" dirty="0" smtClean="0"/>
                        <a:t>88</a:t>
                      </a:r>
                      <a:endParaRPr lang="el-GR" dirty="0"/>
                    </a:p>
                  </a:txBody>
                  <a:tcPr/>
                </a:tc>
                <a:tc>
                  <a:txBody>
                    <a:bodyPr/>
                    <a:lstStyle/>
                    <a:p>
                      <a:r>
                        <a:rPr lang="el-GR" dirty="0" smtClean="0"/>
                        <a:t>87</a:t>
                      </a:r>
                      <a:endParaRPr lang="el-GR" dirty="0"/>
                    </a:p>
                  </a:txBody>
                  <a:tcPr/>
                </a:tc>
                <a:tc>
                  <a:txBody>
                    <a:bodyPr/>
                    <a:lstStyle/>
                    <a:p>
                      <a:r>
                        <a:rPr lang="el-GR" dirty="0" smtClean="0"/>
                        <a:t>81</a:t>
                      </a:r>
                      <a:endParaRPr lang="el-GR" dirty="0"/>
                    </a:p>
                  </a:txBody>
                  <a:tcPr/>
                </a:tc>
              </a:tr>
              <a:tr h="820891">
                <a:tc>
                  <a:txBody>
                    <a:bodyPr/>
                    <a:lstStyle/>
                    <a:p>
                      <a:r>
                        <a:rPr lang="el-GR" dirty="0" smtClean="0"/>
                        <a:t>Όμηρος</a:t>
                      </a:r>
                      <a:endParaRPr lang="el-GR" dirty="0"/>
                    </a:p>
                  </a:txBody>
                  <a:tcPr/>
                </a:tc>
                <a:tc>
                  <a:txBody>
                    <a:bodyPr/>
                    <a:lstStyle/>
                    <a:p>
                      <a:r>
                        <a:rPr lang="el-GR" dirty="0" smtClean="0"/>
                        <a:t>68</a:t>
                      </a:r>
                      <a:endParaRPr lang="el-GR" dirty="0"/>
                    </a:p>
                  </a:txBody>
                  <a:tcPr/>
                </a:tc>
                <a:tc>
                  <a:txBody>
                    <a:bodyPr/>
                    <a:lstStyle/>
                    <a:p>
                      <a:r>
                        <a:rPr lang="el-GR" dirty="0" smtClean="0"/>
                        <a:t>60</a:t>
                      </a:r>
                      <a:endParaRPr lang="el-GR" dirty="0"/>
                    </a:p>
                  </a:txBody>
                  <a:tcPr/>
                </a:tc>
                <a:tc>
                  <a:txBody>
                    <a:bodyPr/>
                    <a:lstStyle/>
                    <a:p>
                      <a:r>
                        <a:rPr lang="el-GR" dirty="0" smtClean="0"/>
                        <a:t>69</a:t>
                      </a:r>
                      <a:endParaRPr lang="el-GR" dirty="0"/>
                    </a:p>
                  </a:txBody>
                  <a:tcPr/>
                </a:tc>
                <a:tc>
                  <a:txBody>
                    <a:bodyPr/>
                    <a:lstStyle/>
                    <a:p>
                      <a:r>
                        <a:rPr lang="el-GR" dirty="0" smtClean="0"/>
                        <a:t>90</a:t>
                      </a:r>
                      <a:endParaRPr lang="el-GR" dirty="0"/>
                    </a:p>
                  </a:txBody>
                  <a:tcPr/>
                </a:tc>
                <a:tc>
                  <a:txBody>
                    <a:bodyPr/>
                    <a:lstStyle/>
                    <a:p>
                      <a:r>
                        <a:rPr lang="el-GR" dirty="0" smtClean="0"/>
                        <a:t>79</a:t>
                      </a:r>
                      <a:endParaRPr lang="el-GR" dirty="0"/>
                    </a:p>
                  </a:txBody>
                  <a:tcPr/>
                </a:tc>
                <a:tc>
                  <a:txBody>
                    <a:bodyPr/>
                    <a:lstStyle/>
                    <a:p>
                      <a:r>
                        <a:rPr lang="el-GR" dirty="0" smtClean="0"/>
                        <a:t>67</a:t>
                      </a:r>
                      <a:endParaRPr lang="el-GR" dirty="0"/>
                    </a:p>
                  </a:txBody>
                  <a:tcPr/>
                </a:tc>
                <a:tc>
                  <a:txBody>
                    <a:bodyPr/>
                    <a:lstStyle/>
                    <a:p>
                      <a:r>
                        <a:rPr lang="el-GR" dirty="0" smtClean="0"/>
                        <a:t>79</a:t>
                      </a:r>
                      <a:endParaRPr lang="el-GR" dirty="0"/>
                    </a:p>
                  </a:txBody>
                  <a:tcPr/>
                </a:tc>
              </a:tr>
              <a:tr h="820891">
                <a:tc>
                  <a:txBody>
                    <a:bodyPr/>
                    <a:lstStyle/>
                    <a:p>
                      <a:r>
                        <a:rPr lang="el-GR" dirty="0" smtClean="0"/>
                        <a:t>Αναστασία</a:t>
                      </a:r>
                      <a:endParaRPr lang="el-GR" dirty="0"/>
                    </a:p>
                  </a:txBody>
                  <a:tcPr/>
                </a:tc>
                <a:tc>
                  <a:txBody>
                    <a:bodyPr/>
                    <a:lstStyle/>
                    <a:p>
                      <a:r>
                        <a:rPr lang="el-GR" dirty="0" smtClean="0"/>
                        <a:t>80</a:t>
                      </a:r>
                      <a:endParaRPr lang="el-GR" dirty="0"/>
                    </a:p>
                  </a:txBody>
                  <a:tcPr/>
                </a:tc>
                <a:tc>
                  <a:txBody>
                    <a:bodyPr/>
                    <a:lstStyle/>
                    <a:p>
                      <a:r>
                        <a:rPr lang="el-GR" dirty="0" smtClean="0"/>
                        <a:t>78</a:t>
                      </a:r>
                      <a:endParaRPr lang="el-GR" dirty="0"/>
                    </a:p>
                  </a:txBody>
                  <a:tcPr/>
                </a:tc>
                <a:tc>
                  <a:txBody>
                    <a:bodyPr/>
                    <a:lstStyle/>
                    <a:p>
                      <a:r>
                        <a:rPr lang="el-GR" dirty="0" smtClean="0"/>
                        <a:t>81</a:t>
                      </a:r>
                      <a:endParaRPr lang="el-GR" dirty="0"/>
                    </a:p>
                  </a:txBody>
                  <a:tcPr/>
                </a:tc>
                <a:tc>
                  <a:txBody>
                    <a:bodyPr/>
                    <a:lstStyle/>
                    <a:p>
                      <a:r>
                        <a:rPr lang="el-GR" dirty="0" smtClean="0"/>
                        <a:t>89</a:t>
                      </a:r>
                      <a:endParaRPr lang="el-GR" dirty="0"/>
                    </a:p>
                  </a:txBody>
                  <a:tcPr/>
                </a:tc>
                <a:tc>
                  <a:txBody>
                    <a:bodyPr/>
                    <a:lstStyle/>
                    <a:p>
                      <a:r>
                        <a:rPr lang="el-GR" dirty="0" smtClean="0"/>
                        <a:t>93</a:t>
                      </a:r>
                      <a:endParaRPr lang="el-GR" dirty="0"/>
                    </a:p>
                  </a:txBody>
                  <a:tcPr/>
                </a:tc>
                <a:tc>
                  <a:txBody>
                    <a:bodyPr/>
                    <a:lstStyle/>
                    <a:p>
                      <a:r>
                        <a:rPr lang="el-GR" dirty="0" smtClean="0"/>
                        <a:t>86</a:t>
                      </a:r>
                      <a:endParaRPr lang="el-GR" dirty="0"/>
                    </a:p>
                  </a:txBody>
                  <a:tcPr/>
                </a:tc>
                <a:tc>
                  <a:txBody>
                    <a:bodyPr/>
                    <a:lstStyle/>
                    <a:p>
                      <a:r>
                        <a:rPr lang="el-GR" dirty="0" smtClean="0"/>
                        <a:t>82</a:t>
                      </a:r>
                      <a:endParaRPr lang="el-GR" dirty="0"/>
                    </a:p>
                  </a:txBody>
                  <a:tcPr/>
                </a:tc>
              </a:tr>
              <a:tr h="820891">
                <a:tc>
                  <a:txBody>
                    <a:bodyPr/>
                    <a:lstStyle/>
                    <a:p>
                      <a:r>
                        <a:rPr lang="el-GR" dirty="0" smtClean="0"/>
                        <a:t>Σοφία</a:t>
                      </a:r>
                      <a:endParaRPr lang="el-GR" dirty="0"/>
                    </a:p>
                  </a:txBody>
                  <a:tcPr/>
                </a:tc>
                <a:tc>
                  <a:txBody>
                    <a:bodyPr/>
                    <a:lstStyle/>
                    <a:p>
                      <a:r>
                        <a:rPr lang="el-GR" dirty="0" smtClean="0"/>
                        <a:t>106</a:t>
                      </a:r>
                      <a:endParaRPr lang="el-GR" dirty="0"/>
                    </a:p>
                  </a:txBody>
                  <a:tcPr/>
                </a:tc>
                <a:tc>
                  <a:txBody>
                    <a:bodyPr/>
                    <a:lstStyle/>
                    <a:p>
                      <a:r>
                        <a:rPr lang="el-GR" dirty="0" smtClean="0"/>
                        <a:t>100</a:t>
                      </a:r>
                      <a:endParaRPr lang="el-GR" dirty="0"/>
                    </a:p>
                  </a:txBody>
                  <a:tcPr/>
                </a:tc>
                <a:tc>
                  <a:txBody>
                    <a:bodyPr/>
                    <a:lstStyle/>
                    <a:p>
                      <a:r>
                        <a:rPr lang="el-GR" dirty="0" smtClean="0"/>
                        <a:t>106</a:t>
                      </a:r>
                      <a:endParaRPr lang="el-GR" dirty="0"/>
                    </a:p>
                  </a:txBody>
                  <a:tcPr/>
                </a:tc>
                <a:tc>
                  <a:txBody>
                    <a:bodyPr/>
                    <a:lstStyle/>
                    <a:p>
                      <a:r>
                        <a:rPr lang="el-GR" dirty="0" smtClean="0"/>
                        <a:t>109</a:t>
                      </a:r>
                      <a:endParaRPr lang="el-GR" dirty="0"/>
                    </a:p>
                  </a:txBody>
                  <a:tcPr/>
                </a:tc>
                <a:tc>
                  <a:txBody>
                    <a:bodyPr/>
                    <a:lstStyle/>
                    <a:p>
                      <a:r>
                        <a:rPr lang="el-GR" dirty="0" smtClean="0"/>
                        <a:t>112</a:t>
                      </a:r>
                      <a:endParaRPr lang="el-GR" dirty="0"/>
                    </a:p>
                  </a:txBody>
                  <a:tcPr/>
                </a:tc>
                <a:tc>
                  <a:txBody>
                    <a:bodyPr/>
                    <a:lstStyle/>
                    <a:p>
                      <a:r>
                        <a:rPr lang="el-GR" dirty="0" smtClean="0"/>
                        <a:t>108</a:t>
                      </a:r>
                      <a:endParaRPr lang="el-GR" dirty="0"/>
                    </a:p>
                  </a:txBody>
                  <a:tcPr/>
                </a:tc>
                <a:tc>
                  <a:txBody>
                    <a:bodyPr/>
                    <a:lstStyle/>
                    <a:p>
                      <a:r>
                        <a:rPr lang="el-GR" dirty="0" smtClean="0"/>
                        <a:t>105</a:t>
                      </a:r>
                      <a:endParaRPr lang="el-GR" dirty="0"/>
                    </a:p>
                  </a:txBody>
                  <a:tcPr/>
                </a:tc>
              </a:tr>
            </a:tbl>
          </a:graphicData>
        </a:graphic>
      </p:graphicFrame>
    </p:spTree>
    <p:extLst>
      <p:ext uri="{BB962C8B-B14F-4D97-AF65-F5344CB8AC3E}">
        <p14:creationId xmlns:p14="http://schemas.microsoft.com/office/powerpoint/2010/main" xmlns="" val="87111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Πριν:</a:t>
            </a:r>
            <a:endParaRPr lang="el-GR" u="sng" dirty="0">
              <a:latin typeface="Book Antiqua" pitchFamily="18" charset="0"/>
            </a:endParaRPr>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761450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Κλασική μουσική:</a:t>
            </a:r>
            <a:endParaRPr lang="el-GR" u="sng" dirty="0">
              <a:latin typeface="Book Antiqua" pitchFamily="18" charset="0"/>
            </a:endParaRPr>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254831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188640"/>
            <a:ext cx="8291264" cy="1052736"/>
          </a:xfrm>
        </p:spPr>
        <p:txBody>
          <a:bodyPr>
            <a:normAutofit fontScale="90000"/>
          </a:bodyPr>
          <a:lstStyle/>
          <a:p>
            <a:r>
              <a:rPr lang="el-GR" u="sng" dirty="0"/>
              <a:t>Χρονοδιάγραμμα:</a:t>
            </a:r>
            <a:br>
              <a:rPr lang="el-GR" u="sng" dirty="0"/>
            </a:br>
            <a:endParaRPr lang="el-GR" u="sng" dirty="0"/>
          </a:p>
        </p:txBody>
      </p:sp>
      <p:sp>
        <p:nvSpPr>
          <p:cNvPr id="3" name="Θέση περιεχομένου 2"/>
          <p:cNvSpPr>
            <a:spLocks noGrp="1"/>
          </p:cNvSpPr>
          <p:nvPr>
            <p:ph idx="1"/>
          </p:nvPr>
        </p:nvSpPr>
        <p:spPr>
          <a:xfrm>
            <a:off x="395536" y="692696"/>
            <a:ext cx="8748464" cy="6021288"/>
          </a:xfrm>
        </p:spPr>
        <p:txBody>
          <a:bodyPr>
            <a:noAutofit/>
          </a:bodyPr>
          <a:lstStyle/>
          <a:p>
            <a:r>
              <a:rPr lang="el-GR" sz="2800" dirty="0" smtClean="0"/>
              <a:t>20 </a:t>
            </a:r>
            <a:r>
              <a:rPr lang="el-GR" sz="2800" dirty="0"/>
              <a:t>/ 12 – Χωρισμός ομάδων , Επιλογή θέματος</a:t>
            </a:r>
          </a:p>
          <a:p>
            <a:r>
              <a:rPr lang="el-GR" sz="2800" dirty="0"/>
              <a:t>24 / 01 – Τίτλος , Μεταβλητές , Πρόλογος , Χρονοδιάγραμμα</a:t>
            </a:r>
          </a:p>
          <a:p>
            <a:r>
              <a:rPr lang="el-GR" sz="2800" dirty="0"/>
              <a:t>31 / 01 – Περιγραφή σκοπού της έρευνας , Περιγραφή κοινωνικών αναγκών</a:t>
            </a:r>
          </a:p>
          <a:p>
            <a:r>
              <a:rPr lang="el-GR" sz="2800" dirty="0"/>
              <a:t>που εξυπηρετεί η έρευνα , Διαμόρφωση της υπόθεσης της έρευνας</a:t>
            </a:r>
          </a:p>
          <a:p>
            <a:r>
              <a:rPr lang="el-GR" sz="2800" dirty="0"/>
              <a:t>07 / 02 – Ανάλυση παραμέτρων που θεωρήθηκε ότι δεν επηρεάζουν την</a:t>
            </a:r>
          </a:p>
          <a:p>
            <a:r>
              <a:rPr lang="el-GR" sz="2800" dirty="0"/>
              <a:t>έρευνα , Περιγραφή ορίων και περιορισμών της έρευνας</a:t>
            </a:r>
          </a:p>
          <a:p>
            <a:r>
              <a:rPr lang="el-GR" sz="2800" dirty="0"/>
              <a:t>14 / 02 – Συλλογή πληροφοριών και ορισμών</a:t>
            </a:r>
          </a:p>
        </p:txBody>
      </p:sp>
    </p:spTree>
    <p:extLst>
      <p:ext uri="{BB962C8B-B14F-4D97-AF65-F5344CB8AC3E}">
        <p14:creationId xmlns:p14="http://schemas.microsoft.com/office/powerpoint/2010/main" xmlns="" val="9268927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Τζαζ μουσική:</a:t>
            </a:r>
            <a:endParaRPr lang="el-GR" u="sng" dirty="0">
              <a:latin typeface="Book Antiqua" pitchFamily="18" charset="0"/>
            </a:endParaRPr>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955596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Ποπ μουσική:</a:t>
            </a:r>
            <a:endParaRPr lang="el-GR" u="sng" dirty="0">
              <a:latin typeface="Book Antiqua" pitchFamily="18" charset="0"/>
            </a:endParaRPr>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131576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Ροκ μουσική:</a:t>
            </a:r>
            <a:endParaRPr lang="el-GR" u="sng" dirty="0">
              <a:latin typeface="Book Antiqua" pitchFamily="18" charset="0"/>
            </a:endParaRPr>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592433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Έντεχνη μουσική:</a:t>
            </a:r>
            <a:endParaRPr lang="el-GR" u="sng" dirty="0">
              <a:latin typeface="Book Antiqua" pitchFamily="18" charset="0"/>
            </a:endParaRPr>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1708863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Μπαλάντες:</a:t>
            </a:r>
            <a:endParaRPr lang="el-GR" u="sng" dirty="0">
              <a:latin typeface="Book Antiqua" pitchFamily="18" charset="0"/>
            </a:endParaRPr>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2437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4988"/>
            <a:ext cx="8229600" cy="1642194"/>
          </a:xfrm>
        </p:spPr>
        <p:txBody>
          <a:bodyPr>
            <a:normAutofit/>
          </a:bodyPr>
          <a:lstStyle/>
          <a:p>
            <a:r>
              <a:rPr lang="el-GR" sz="3200" u="sng" dirty="0" smtClean="0"/>
              <a:t>Πιθανά σφάλματα και παράγοντες μπορούν να επηρεάσουν αρνητικά το πείραμα:</a:t>
            </a:r>
            <a:endParaRPr lang="el-GR" sz="3200" u="sng" dirty="0"/>
          </a:p>
        </p:txBody>
      </p:sp>
      <p:sp>
        <p:nvSpPr>
          <p:cNvPr id="3" name="Θέση περιεχομένου 2"/>
          <p:cNvSpPr>
            <a:spLocks noGrp="1"/>
          </p:cNvSpPr>
          <p:nvPr>
            <p:ph idx="1"/>
          </p:nvPr>
        </p:nvSpPr>
        <p:spPr>
          <a:xfrm>
            <a:off x="395536" y="1484784"/>
            <a:ext cx="8229600" cy="5184576"/>
          </a:xfrm>
        </p:spPr>
        <p:txBody>
          <a:bodyPr>
            <a:noAutofit/>
          </a:bodyPr>
          <a:lstStyle/>
          <a:p>
            <a:pPr algn="just"/>
            <a:r>
              <a:rPr lang="el-GR" sz="2400" dirty="0" smtClean="0"/>
              <a:t>Κάποια άτομα μπορεί να μη βρίσκονται σε απόλυτα φυσιολογική κατάσταση και έτσι οι καρδιακοί του παλμοί να είναι ήδη υψηλοί.</a:t>
            </a:r>
          </a:p>
          <a:p>
            <a:pPr algn="just"/>
            <a:r>
              <a:rPr lang="el-GR" sz="2400" dirty="0" smtClean="0"/>
              <a:t>Ανάλογα με την αντίδρασή του κάθε ατόμου μπορούν οι καρδιακοί παλμοί είτε να αυξηθούν είτε να μειωθούν. </a:t>
            </a:r>
            <a:r>
              <a:rPr lang="el-GR" sz="2400" dirty="0"/>
              <a:t>Γ</a:t>
            </a:r>
            <a:r>
              <a:rPr lang="el-GR" sz="2400" dirty="0" smtClean="0"/>
              <a:t>ια παράδειγμα αν εκείνο το </a:t>
            </a:r>
            <a:r>
              <a:rPr lang="el-GR" sz="2400" dirty="0"/>
              <a:t>ά</a:t>
            </a:r>
            <a:r>
              <a:rPr lang="el-GR" sz="2400" dirty="0" smtClean="0"/>
              <a:t>τομο την ώρα του πειράματος σκεφτεί κάτι που τον αγχώνει, θα ανεβούν οι καρδιακοί παλμοί.</a:t>
            </a:r>
          </a:p>
          <a:p>
            <a:pPr algn="just"/>
            <a:r>
              <a:rPr lang="el-GR" sz="2400" dirty="0" smtClean="0"/>
              <a:t>Εάν ο χρόνος δεν είναι επαρκής, τότε τα άτομα μπορεί να αγχωθούν και έτσι οι καρδιακοί παλμοί θα ανεβούν.</a:t>
            </a:r>
          </a:p>
          <a:p>
            <a:pPr algn="just"/>
            <a:r>
              <a:rPr lang="el-GR" sz="2400" dirty="0" smtClean="0"/>
              <a:t>Εάν ο χρόνος δεν είναι επαρκής, τότε θα χρειαστεί να γίνει το πείραμα κάποια άλλη μέρα. Αυτό μπορεί να επηρεάσει το πείραμα.</a:t>
            </a:r>
          </a:p>
          <a:p>
            <a:pPr marL="0" indent="0">
              <a:buNone/>
            </a:pPr>
            <a:endParaRPr lang="el-GR" sz="2400" dirty="0"/>
          </a:p>
        </p:txBody>
      </p:sp>
    </p:spTree>
    <p:extLst>
      <p:ext uri="{BB962C8B-B14F-4D97-AF65-F5344CB8AC3E}">
        <p14:creationId xmlns:p14="http://schemas.microsoft.com/office/powerpoint/2010/main" xmlns="" val="14031764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u="sng" dirty="0" smtClean="0">
                <a:latin typeface="Book Antiqua" panose="02040602050305030304" pitchFamily="18" charset="0"/>
              </a:rPr>
              <a:t>Συμπεράσματα:</a:t>
            </a:r>
            <a:endParaRPr lang="el-GR" u="sng" dirty="0">
              <a:latin typeface="Book Antiqua" panose="02040602050305030304" pitchFamily="18" charset="0"/>
            </a:endParaRPr>
          </a:p>
        </p:txBody>
      </p:sp>
      <p:sp>
        <p:nvSpPr>
          <p:cNvPr id="3" name="Θέση περιεχομένου 2"/>
          <p:cNvSpPr>
            <a:spLocks noGrp="1"/>
          </p:cNvSpPr>
          <p:nvPr>
            <p:ph idx="1"/>
          </p:nvPr>
        </p:nvSpPr>
        <p:spPr/>
        <p:txBody>
          <a:bodyPr/>
          <a:lstStyle/>
          <a:p>
            <a:pPr marL="0" indent="0" algn="just">
              <a:buNone/>
            </a:pPr>
            <a:r>
              <a:rPr lang="el-GR" dirty="0" smtClean="0">
                <a:latin typeface="Book Antiqua" panose="02040602050305030304" pitchFamily="18" charset="0"/>
              </a:rPr>
              <a:t>Σε όλη τη διάρκεια του πειράματος παρατηρήσαμε πως τα διαφορετικά είδη μουσικής έχουν επιπτώσεις στους καρδιακούς παλμούς μας. Έτσι, όταν ακούγαμε </a:t>
            </a:r>
            <a:r>
              <a:rPr lang="en-US" dirty="0" smtClean="0">
                <a:latin typeface="Bodoni MT" panose="02070603080606020203" pitchFamily="18" charset="0"/>
              </a:rPr>
              <a:t>jazz</a:t>
            </a:r>
            <a:r>
              <a:rPr lang="el-GR" dirty="0" smtClean="0">
                <a:latin typeface="Book Antiqua" panose="02040602050305030304" pitchFamily="18" charset="0"/>
              </a:rPr>
              <a:t> και κλασική μουσική, οι παλμοί μας μειώνονταν, ενώ όταν ακούγαμε </a:t>
            </a:r>
            <a:r>
              <a:rPr lang="en-US" dirty="0" smtClean="0">
                <a:latin typeface="Bodoni MT" panose="02070603080606020203" pitchFamily="18" charset="0"/>
              </a:rPr>
              <a:t>rock</a:t>
            </a:r>
            <a:r>
              <a:rPr lang="el-GR" dirty="0" smtClean="0">
                <a:latin typeface="Book Antiqua" panose="02040602050305030304" pitchFamily="18" charset="0"/>
              </a:rPr>
              <a:t> οι παλμοί μας αυξάνονταν.</a:t>
            </a:r>
            <a:endParaRPr lang="el-GR" dirty="0">
              <a:latin typeface="Book Antiqua" panose="02040602050305030304" pitchFamily="18" charset="0"/>
            </a:endParaRPr>
          </a:p>
        </p:txBody>
      </p:sp>
    </p:spTree>
    <p:extLst>
      <p:ext uri="{BB962C8B-B14F-4D97-AF65-F5344CB8AC3E}">
        <p14:creationId xmlns:p14="http://schemas.microsoft.com/office/powerpoint/2010/main" xmlns="" val="24658906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latin typeface="Book Antiqua" pitchFamily="18" charset="0"/>
              </a:rPr>
              <a:t>Βιβλιογραφία:</a:t>
            </a:r>
            <a:endParaRPr lang="el-GR" u="sng" dirty="0">
              <a:latin typeface="Book Antiqua" pitchFamily="18" charset="0"/>
            </a:endParaRPr>
          </a:p>
        </p:txBody>
      </p:sp>
      <p:sp>
        <p:nvSpPr>
          <p:cNvPr id="3" name="2 - Θέση περιεχομένου"/>
          <p:cNvSpPr>
            <a:spLocks noGrp="1"/>
          </p:cNvSpPr>
          <p:nvPr>
            <p:ph idx="1"/>
          </p:nvPr>
        </p:nvSpPr>
        <p:spPr/>
        <p:txBody>
          <a:bodyPr>
            <a:normAutofit/>
          </a:bodyPr>
          <a:lstStyle/>
          <a:p>
            <a:r>
              <a:rPr lang="el-GR" sz="1200" u="sng" dirty="0" smtClean="0">
                <a:hlinkClick r:id="rId2"/>
              </a:rPr>
              <a:t>https://el.wikipedia.org/wiki/%CE%9A%CE%B1%CF%81%CE%B4%CE%B9%CE%AC</a:t>
            </a:r>
            <a:endParaRPr lang="el-GR" sz="1200" dirty="0" smtClean="0"/>
          </a:p>
          <a:p>
            <a:r>
              <a:rPr lang="el-GR" sz="1200" u="sng" dirty="0" smtClean="0">
                <a:hlinkClick r:id="rId3"/>
              </a:rPr>
              <a:t>https://www.iatropedia.gr/ygeia/fysiologikoi-sfygmoi-oi-times-ana-ilikia-kai-pos-na-tous-metrisete/49901/https://medlabgr.blogspot.com/2015/05/cardiacpulse.html</a:t>
            </a:r>
            <a:endParaRPr lang="el-GR" sz="1200" u="sng" dirty="0" smtClean="0"/>
          </a:p>
          <a:p>
            <a:r>
              <a:rPr lang="el-GR" sz="1200" dirty="0" smtClean="0">
                <a:ea typeface="Calibri"/>
                <a:cs typeface="Times New Roman"/>
                <a:hlinkClick r:id="rId4"/>
              </a:rPr>
              <a:t>http://gniek.lrn.gr/2017/08/24/22-%CE%BD%CE%B1-%CE%B1%CE%BD%CE%B1%CF%86%CE%AD%CF%81%CE%B5%CF%84%CE%B5-%CF%84%CE%BF%CE%BD-%CE%BF%CF%81%CE%B9%CF%83%CE%BC%CF%8C-%CF%84%CE%BF%CF%85-%E%B1%CF%81%CF%84%CE%B7%CF%81%CE%B9%CE%B1%CE%BA</a:t>
            </a:r>
            <a:endParaRPr lang="el-GR" sz="1200" dirty="0" smtClean="0">
              <a:ea typeface="Calibri"/>
              <a:cs typeface="Times New Roman"/>
            </a:endParaRPr>
          </a:p>
          <a:p>
            <a:r>
              <a:rPr lang="el-GR" sz="1200" u="sng" dirty="0" smtClean="0">
                <a:hlinkClick r:id="rId5"/>
              </a:rPr>
              <a:t>https://el.wikipedia.org/wiki/%CE%9C%CE%BF%CF%85%CF%83%CE%B9%CE%BA%CE%AE</a:t>
            </a:r>
            <a:endParaRPr lang="el-GR" sz="1200" u="sng" dirty="0" smtClean="0"/>
          </a:p>
          <a:p>
            <a:r>
              <a:rPr lang="el-GR" sz="1200" u="sng" dirty="0" smtClean="0">
                <a:hlinkClick r:id="rId6"/>
              </a:rPr>
              <a:t>https://el.wikipedia.org/wiki/%CE%9A%CE%BB%CE%B1%CF%83%CE%B9%CE%BA%CE%AE_%CE%BC%CE%BF%CF%85%CF%83%CE%B9%CE%BA%CE%AE</a:t>
            </a:r>
            <a:endParaRPr lang="el-GR" sz="1200" u="sng" dirty="0" smtClean="0"/>
          </a:p>
          <a:p>
            <a:r>
              <a:rPr lang="el-GR" sz="1200" u="sng" dirty="0" smtClean="0">
                <a:hlinkClick r:id="rId7"/>
              </a:rPr>
              <a:t>https://el.wikipedia.org/wiki/%CE%A1%CE%BF%CE%BA_%CE%BC%CE%BF%CF%85%CF%83%CE%B9%CE%BA%CE%AE</a:t>
            </a:r>
            <a:endParaRPr lang="el-GR" sz="1200" u="sng" dirty="0" smtClean="0"/>
          </a:p>
          <a:p>
            <a:r>
              <a:rPr lang="el-GR" sz="1200" b="1" dirty="0" smtClean="0">
                <a:hlinkClick r:id="rId8"/>
              </a:rPr>
              <a:t>http://www.miclub.gr/index.php/2010-04-02-16-48-51/53-2010-04-02-16-38-52/608-2014-06-23-10-07-26</a:t>
            </a:r>
            <a:endParaRPr lang="el-GR" sz="1200" b="1" dirty="0" smtClean="0"/>
          </a:p>
          <a:p>
            <a:r>
              <a:rPr lang="el-GR" sz="1200" u="sng" dirty="0" smtClean="0">
                <a:hlinkClick r:id="rId9"/>
              </a:rPr>
              <a:t>https://el.wikipedia.org/wiki/%CE%A4%CE%B6%CE%B1%CE%B6</a:t>
            </a:r>
            <a:endParaRPr lang="el-GR" sz="1200" u="sng" dirty="0" smtClean="0"/>
          </a:p>
          <a:p>
            <a:r>
              <a:rPr lang="el-GR" sz="1200" b="1" dirty="0" smtClean="0">
                <a:hlinkClick r:id="rId10"/>
              </a:rPr>
              <a:t>https://el.wikipedia.org/wiki/%CE%A0%CE%BF%CF%80_%CE%BC%CE%BF%CF%85%CF%83%CE%B9%CE%BA%CE%AE</a:t>
            </a:r>
            <a:endParaRPr lang="el-GR" sz="1200" b="1" dirty="0" smtClean="0"/>
          </a:p>
          <a:p>
            <a:r>
              <a:rPr lang="el-GR" sz="1200" u="sng" dirty="0" smtClean="0">
                <a:hlinkClick r:id="rId11"/>
              </a:rPr>
              <a:t>https://el.wikipedia.org/wiki/%CE%95%CE%BB%CE%BB%CE%B7%CE%BD%CE%B9%CE%BA%CE%AE_%CE%BC%CE%BF%CF%85%CF%83%CE%B9%CE%BA%CE%AE</a:t>
            </a:r>
            <a:endParaRPr lang="el-GR" sz="1200" u="sng" dirty="0" smtClean="0"/>
          </a:p>
          <a:p>
            <a:r>
              <a:rPr lang="el-GR" sz="1200" u="sng" dirty="0" smtClean="0">
                <a:hlinkClick r:id="rId12"/>
              </a:rPr>
              <a:t>https://el.wikipedia.org/wiki/%CE%9C%CF%80%CE%B1%CE%BB%CE%AC%CE%BD%CF%84%CE%B1_(%CE%BC%CE%BF%CF%85%CF%83%CE%B9%CE%BA%CE%AE)</a:t>
            </a:r>
            <a:endParaRPr lang="el-GR" sz="1200" dirty="0" smtClean="0"/>
          </a:p>
          <a:p>
            <a:endParaRPr lang="el-GR" sz="1200" dirty="0"/>
          </a:p>
        </p:txBody>
      </p:sp>
    </p:spTree>
    <p:extLst>
      <p:ext uri="{BB962C8B-B14F-4D97-AF65-F5344CB8AC3E}">
        <p14:creationId xmlns:p14="http://schemas.microsoft.com/office/powerpoint/2010/main" xmlns="" val="21661205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buNone/>
            </a:pPr>
            <a:r>
              <a:rPr lang="el-GR" dirty="0" smtClean="0"/>
              <a:t>Ευχαριστούμε για </a:t>
            </a:r>
            <a:r>
              <a:rPr lang="el-GR" smtClean="0"/>
              <a:t>την προσοχή σας!</a:t>
            </a:r>
            <a:endParaRPr lang="el-GR"/>
          </a:p>
        </p:txBody>
      </p:sp>
    </p:spTree>
    <p:extLst>
      <p:ext uri="{BB962C8B-B14F-4D97-AF65-F5344CB8AC3E}">
        <p14:creationId xmlns:p14="http://schemas.microsoft.com/office/powerpoint/2010/main" xmlns="" val="1859490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u="sng" dirty="0"/>
              <a:t>Χρονοδιάγραμμα:</a:t>
            </a:r>
          </a:p>
        </p:txBody>
      </p:sp>
      <p:sp>
        <p:nvSpPr>
          <p:cNvPr id="3" name="Θέση περιεχομένου 2"/>
          <p:cNvSpPr>
            <a:spLocks noGrp="1"/>
          </p:cNvSpPr>
          <p:nvPr>
            <p:ph idx="1"/>
          </p:nvPr>
        </p:nvSpPr>
        <p:spPr/>
        <p:txBody>
          <a:bodyPr>
            <a:normAutofit fontScale="92500" lnSpcReduction="10000"/>
          </a:bodyPr>
          <a:lstStyle/>
          <a:p>
            <a:r>
              <a:rPr lang="el-GR" dirty="0"/>
              <a:t>21 / 02 – Διεξαγωγή πειράματος (α’)</a:t>
            </a:r>
          </a:p>
          <a:p>
            <a:r>
              <a:rPr lang="el-GR" dirty="0"/>
              <a:t>28 / 02 – Ολοκλήρωση πειράματος (β’)</a:t>
            </a:r>
          </a:p>
          <a:p>
            <a:r>
              <a:rPr lang="el-GR" dirty="0"/>
              <a:t>07 / 03 – Εξαγωγή συμπερασμάτων</a:t>
            </a:r>
          </a:p>
          <a:p>
            <a:r>
              <a:rPr lang="el-GR" dirty="0"/>
              <a:t>14 / 03 – Διατύπωση προτάσεων για συμπληρωματικές έρευνες </a:t>
            </a:r>
          </a:p>
          <a:p>
            <a:r>
              <a:rPr lang="el-GR" dirty="0"/>
              <a:t>Βιβλιογραφία</a:t>
            </a:r>
          </a:p>
          <a:p>
            <a:r>
              <a:rPr lang="el-GR" dirty="0"/>
              <a:t>21 / 03 – Τέλος γραπτής εργασίας</a:t>
            </a:r>
          </a:p>
          <a:p>
            <a:r>
              <a:rPr lang="el-GR" dirty="0"/>
              <a:t>28 / 03 – Δημιουργία παρουσίασης</a:t>
            </a:r>
          </a:p>
          <a:p>
            <a:r>
              <a:rPr lang="el-GR" dirty="0"/>
              <a:t>04 / 04 – Ολοκλήρωση παρουσίασης</a:t>
            </a:r>
          </a:p>
        </p:txBody>
      </p:sp>
    </p:spTree>
    <p:extLst>
      <p:ext uri="{BB962C8B-B14F-4D97-AF65-F5344CB8AC3E}">
        <p14:creationId xmlns:p14="http://schemas.microsoft.com/office/powerpoint/2010/main" xmlns="" val="991905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u="sng" dirty="0" smtClean="0"/>
              <a:t>Περιγραφή του προβλήματος:</a:t>
            </a:r>
            <a:endParaRPr lang="el-GR" sz="3600" u="sng" dirty="0"/>
          </a:p>
        </p:txBody>
      </p:sp>
      <p:sp>
        <p:nvSpPr>
          <p:cNvPr id="3" name="Θέση περιεχομένου 2"/>
          <p:cNvSpPr>
            <a:spLocks noGrp="1"/>
          </p:cNvSpPr>
          <p:nvPr>
            <p:ph idx="1"/>
          </p:nvPr>
        </p:nvSpPr>
        <p:spPr/>
        <p:txBody>
          <a:bodyPr>
            <a:normAutofit/>
          </a:bodyPr>
          <a:lstStyle/>
          <a:p>
            <a:pPr marL="457200" indent="-457200">
              <a:buFont typeface="+mj-lt"/>
              <a:buAutoNum type="arabicPeriod"/>
            </a:pPr>
            <a:r>
              <a:rPr lang="el-GR" sz="2000" dirty="0" smtClean="0"/>
              <a:t>Αυξάνονται ή μειώνονται οι καρδιακοί παλμοί ανάλογα με το είδος της μουσικής;</a:t>
            </a:r>
          </a:p>
          <a:p>
            <a:pPr marL="457200" indent="-457200">
              <a:buFont typeface="+mj-lt"/>
              <a:buAutoNum type="arabicPeriod"/>
            </a:pPr>
            <a:r>
              <a:rPr lang="el-GR" sz="2000" dirty="0" smtClean="0"/>
              <a:t>Εάν η μουσική που δημιουργεί ψυχική ευεξία θα έχει ως αποτέλεσμα να ανεβούν οι καρδιακοί παλμοί.</a:t>
            </a:r>
          </a:p>
          <a:p>
            <a:pPr marL="457200" indent="-457200">
              <a:buFont typeface="+mj-lt"/>
              <a:buAutoNum type="arabicPeriod"/>
            </a:pPr>
            <a:r>
              <a:rPr lang="el-GR" sz="2000" dirty="0" smtClean="0"/>
              <a:t>Εάν η μουσική είναι υποτονική θα μειωθούν οι καρδιακοί παλμοί.</a:t>
            </a:r>
          </a:p>
          <a:p>
            <a:pPr marL="457200" indent="-457200">
              <a:buFont typeface="+mj-lt"/>
              <a:buAutoNum type="arabicPeriod"/>
            </a:pPr>
            <a:r>
              <a:rPr lang="el-GR" sz="2000" dirty="0" smtClean="0"/>
              <a:t>Το είδος της μουσικής είναι ανάλογο ή δυσανάλογο με τους καρδιακούς παλμούς;</a:t>
            </a:r>
          </a:p>
          <a:p>
            <a:r>
              <a:rPr lang="el-GR" sz="2000" dirty="0" smtClean="0"/>
              <a:t>Η μελέτη μας πραγματεύεται την επιρροή που πιθανώς θα έχουν τα διαφορετικά είδη μουσικής στους καρδιακούς παλμούς του ανθρώπου.</a:t>
            </a:r>
            <a:endParaRPr lang="el-GR" sz="2000" dirty="0"/>
          </a:p>
        </p:txBody>
      </p:sp>
    </p:spTree>
    <p:extLst>
      <p:ext uri="{BB962C8B-B14F-4D97-AF65-F5344CB8AC3E}">
        <p14:creationId xmlns:p14="http://schemas.microsoft.com/office/powerpoint/2010/main" xmlns="" val="1983511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u="sng" dirty="0" smtClean="0"/>
              <a:t>Περιγραφή του σκοπού της έρευνας :</a:t>
            </a:r>
            <a:endParaRPr lang="el-GR" sz="3600" u="sng" dirty="0"/>
          </a:p>
        </p:txBody>
      </p:sp>
      <p:sp>
        <p:nvSpPr>
          <p:cNvPr id="3" name="Θέση περιεχομένου 2"/>
          <p:cNvSpPr>
            <a:spLocks noGrp="1"/>
          </p:cNvSpPr>
          <p:nvPr>
            <p:ph idx="1"/>
          </p:nvPr>
        </p:nvSpPr>
        <p:spPr/>
        <p:txBody>
          <a:bodyPr>
            <a:normAutofit/>
          </a:bodyPr>
          <a:lstStyle/>
          <a:p>
            <a:pPr marL="0" indent="0">
              <a:buNone/>
            </a:pPr>
            <a:r>
              <a:rPr lang="el-GR" dirty="0" smtClean="0"/>
              <a:t>Ο σκοπός αυτής της έρευνας είναι να δούμε αν τα διαφορετικά είδη μουσικής σχετίζονται με τους καρδιακούς παλμούς ενός ανθρώπου. Πιο συγκεκριμένα, αν στο άκουσμα δυνατής και έντονης μουσικής οι καρδιακοί παλμοί του ατόμου αυξηθούν ή μειωθούν.</a:t>
            </a:r>
            <a:endParaRPr lang="el-GR" dirty="0"/>
          </a:p>
        </p:txBody>
      </p:sp>
    </p:spTree>
    <p:extLst>
      <p:ext uri="{BB962C8B-B14F-4D97-AF65-F5344CB8AC3E}">
        <p14:creationId xmlns:p14="http://schemas.microsoft.com/office/powerpoint/2010/main" xmlns="" val="775765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u="sng" dirty="0" smtClean="0"/>
              <a:t>Κοινωνικές Ανάγκες:</a:t>
            </a:r>
            <a:endParaRPr lang="el-GR" u="sng" dirty="0"/>
          </a:p>
        </p:txBody>
      </p:sp>
      <p:sp>
        <p:nvSpPr>
          <p:cNvPr id="3" name="Θέση περιεχομένου 2"/>
          <p:cNvSpPr>
            <a:spLocks noGrp="1"/>
          </p:cNvSpPr>
          <p:nvPr>
            <p:ph idx="1"/>
          </p:nvPr>
        </p:nvSpPr>
        <p:spPr/>
        <p:txBody>
          <a:bodyPr>
            <a:normAutofit/>
          </a:bodyPr>
          <a:lstStyle/>
          <a:p>
            <a:pPr marL="0" indent="0" algn="just">
              <a:buNone/>
            </a:pPr>
            <a:r>
              <a:rPr lang="el-GR" sz="2800" dirty="0" smtClean="0"/>
              <a:t>Η έρευνα που έχουμε επιλέξει να φέρουμε εις πέρας στο μάθημα της Τεχνολογίας έχει θέμα την επίδραση του κάθε είδους μουσικής  στους καρδιακούς παλμούς. Είναι μία έρευνα που μπορεί να βοηθήσει την κοινωνία αρκετά. Χαρακτηριστικό παράδειγμα αποτελεί </a:t>
            </a:r>
            <a:r>
              <a:rPr lang="el-GR" sz="2800" dirty="0"/>
              <a:t>η</a:t>
            </a:r>
            <a:r>
              <a:rPr lang="el-GR" sz="2800" dirty="0" smtClean="0"/>
              <a:t> περίπτωση, στην οποία  υποθέτουμε ότι κάποιου είδους μουσικής μάς χαλαρώνει  (δηλαδή όταν κάποιος θέλει να χαλαρώσει μπορεί να βάλει αυτήν την μουσική και έτσι να αποφύγει κάποια άλλη που ανεβάζει τους καρδιακούς παλμούς).</a:t>
            </a:r>
            <a:endParaRPr lang="el-GR" sz="2800" dirty="0"/>
          </a:p>
        </p:txBody>
      </p:sp>
    </p:spTree>
    <p:extLst>
      <p:ext uri="{BB962C8B-B14F-4D97-AF65-F5344CB8AC3E}">
        <p14:creationId xmlns:p14="http://schemas.microsoft.com/office/powerpoint/2010/main" xmlns="" val="1872832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4687" y="116632"/>
            <a:ext cx="8229600" cy="922114"/>
          </a:xfrm>
        </p:spPr>
        <p:txBody>
          <a:bodyPr/>
          <a:lstStyle/>
          <a:p>
            <a:r>
              <a:rPr lang="el-GR" u="sng" dirty="0" smtClean="0"/>
              <a:t>Υπόθεση:</a:t>
            </a:r>
            <a:endParaRPr lang="el-GR" u="sng" dirty="0"/>
          </a:p>
        </p:txBody>
      </p:sp>
      <p:sp>
        <p:nvSpPr>
          <p:cNvPr id="3" name="Θέση περιεχομένου 2"/>
          <p:cNvSpPr>
            <a:spLocks noGrp="1"/>
          </p:cNvSpPr>
          <p:nvPr>
            <p:ph idx="1"/>
          </p:nvPr>
        </p:nvSpPr>
        <p:spPr>
          <a:xfrm>
            <a:off x="467544" y="1196752"/>
            <a:ext cx="8424936" cy="5301208"/>
          </a:xfrm>
        </p:spPr>
        <p:txBody>
          <a:bodyPr>
            <a:normAutofit/>
          </a:bodyPr>
          <a:lstStyle/>
          <a:p>
            <a:pPr marL="0" indent="0" algn="just">
              <a:buNone/>
            </a:pPr>
            <a:r>
              <a:rPr lang="el-GR" dirty="0" smtClean="0"/>
              <a:t>Εάν το είδος της μουσικής σχετίζεται με τους καρδιακούς παλμούς ενός ατόμου, τότε, όταν ακούμε έντονη μουσική, όπως η </a:t>
            </a:r>
            <a:r>
              <a:rPr lang="en-US" dirty="0" smtClean="0">
                <a:latin typeface="Bodoni MT" panose="02070603080606020203" pitchFamily="18" charset="0"/>
              </a:rPr>
              <a:t>rock</a:t>
            </a:r>
            <a:r>
              <a:rPr lang="el-GR" dirty="0" smtClean="0"/>
              <a:t>, θα αυξηθούν οι καρδιακοί παλμοί. Όταν όμως ακούμε απαλή μουσική, όπως η </a:t>
            </a:r>
            <a:r>
              <a:rPr lang="en-US" dirty="0" smtClean="0">
                <a:latin typeface="Bodoni MT" panose="02070603080606020203" pitchFamily="18" charset="0"/>
              </a:rPr>
              <a:t>jazz</a:t>
            </a:r>
            <a:r>
              <a:rPr lang="el-GR" dirty="0" smtClean="0">
                <a:latin typeface="Bodoni MT" panose="02070603080606020203" pitchFamily="18" charset="0"/>
              </a:rPr>
              <a:t>, </a:t>
            </a:r>
            <a:r>
              <a:rPr lang="el-GR" dirty="0" smtClean="0"/>
              <a:t>θα μειώνονται οι καρδιακοί παλμοί.</a:t>
            </a:r>
            <a:endParaRPr lang="el-GR" dirty="0"/>
          </a:p>
        </p:txBody>
      </p:sp>
      <p:pic>
        <p:nvPicPr>
          <p:cNvPr id="1026" name="Picture 2" descr="C:\Users\user\Desktop\υπόβαθρο-φεστιβάλ-μουσικής-της-jazz-με-τα-μουσικά-όργανα-11139926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56176" y="3861048"/>
            <a:ext cx="2708514" cy="2896244"/>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user\Desktop\αρχείο λήψης.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5535" y="4293096"/>
            <a:ext cx="3360373" cy="20162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96682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u="sng" dirty="0" smtClean="0"/>
              <a:t>Παράμετροι που δεν επηρεάζουν τα αποτελέσματα της έρευνας:</a:t>
            </a:r>
            <a:endParaRPr lang="el-GR" sz="4000" u="sng" dirty="0"/>
          </a:p>
        </p:txBody>
      </p:sp>
      <p:sp>
        <p:nvSpPr>
          <p:cNvPr id="3" name="Θέση περιεχομένου 2"/>
          <p:cNvSpPr>
            <a:spLocks noGrp="1"/>
          </p:cNvSpPr>
          <p:nvPr>
            <p:ph idx="1"/>
          </p:nvPr>
        </p:nvSpPr>
        <p:spPr>
          <a:xfrm>
            <a:off x="467544" y="1988840"/>
            <a:ext cx="8229600" cy="4525963"/>
          </a:xfrm>
        </p:spPr>
        <p:txBody>
          <a:bodyPr>
            <a:normAutofit/>
          </a:bodyPr>
          <a:lstStyle/>
          <a:p>
            <a:pPr marL="0" indent="0" algn="just">
              <a:buNone/>
            </a:pPr>
            <a:r>
              <a:rPr lang="el-GR" dirty="0" smtClean="0"/>
              <a:t>Παράμετροι που δεν επηρεάζουν τους καρδιακούς παλμούς αποτελούν: η θερμοκρασία του δωματίου, η υγεία του ατόμου, οι κλιματολογικές συνθήκες, το δωμάτιο στο οποίο θα γίνει το πείραμα</a:t>
            </a:r>
            <a:r>
              <a:rPr lang="el-GR" sz="3600" dirty="0" smtClean="0"/>
              <a:t>.</a:t>
            </a:r>
            <a:endParaRPr lang="el-GR" sz="3600" dirty="0"/>
          </a:p>
        </p:txBody>
      </p:sp>
    </p:spTree>
    <p:extLst>
      <p:ext uri="{BB962C8B-B14F-4D97-AF65-F5344CB8AC3E}">
        <p14:creationId xmlns:p14="http://schemas.microsoft.com/office/powerpoint/2010/main" xmlns="" val="346095654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TotalTime>
  <Words>1378</Words>
  <Application>Microsoft Office PowerPoint</Application>
  <PresentationFormat>Προβολή στην οθόνη (4:3)</PresentationFormat>
  <Paragraphs>225</Paragraphs>
  <Slides>38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38</vt:i4>
      </vt:variant>
    </vt:vector>
  </HeadingPairs>
  <TitlesOfParts>
    <vt:vector size="39" baseType="lpstr">
      <vt:lpstr>Θέμα του Office</vt:lpstr>
      <vt:lpstr>Γραπτή Εργασία Τεχνολογίας Γ΄ Γυμνασίου 2019</vt:lpstr>
      <vt:lpstr>Πρόλογος:</vt:lpstr>
      <vt:lpstr>Χρονοδιάγραμμα: </vt:lpstr>
      <vt:lpstr>Χρονοδιάγραμμα:</vt:lpstr>
      <vt:lpstr>Περιγραφή του προβλήματος:</vt:lpstr>
      <vt:lpstr>Περιγραφή του σκοπού της έρευνας :</vt:lpstr>
      <vt:lpstr>Κοινωνικές Ανάγκες:</vt:lpstr>
      <vt:lpstr>Υπόθεση:</vt:lpstr>
      <vt:lpstr>Παράμετροι που δεν επηρεάζουν τα αποτελέσματα της έρευνας:</vt:lpstr>
      <vt:lpstr>Ορισμοί:</vt:lpstr>
      <vt:lpstr>Διαφάνεια 11</vt:lpstr>
      <vt:lpstr>Παλμοί Καρδιάς:</vt:lpstr>
      <vt:lpstr>Έρευνες:</vt:lpstr>
      <vt:lpstr>Μουσική:</vt:lpstr>
      <vt:lpstr>Κλασική μουσική:</vt:lpstr>
      <vt:lpstr>Ροκ μουσική:</vt:lpstr>
      <vt:lpstr>Ποπ μουσική:</vt:lpstr>
      <vt:lpstr>Διαφάνεια 18</vt:lpstr>
      <vt:lpstr>Τζαζ μουσική:</vt:lpstr>
      <vt:lpstr>Μπαλάντες:</vt:lpstr>
      <vt:lpstr>Ελληνική μουσική:</vt:lpstr>
      <vt:lpstr>Όρια και περιορισμοί:</vt:lpstr>
      <vt:lpstr>Μεταβλητές:</vt:lpstr>
      <vt:lpstr>Υλικά που θα χρησιμοποιήθηκαν:</vt:lpstr>
      <vt:lpstr>Περιγραφή πειράματος: </vt:lpstr>
      <vt:lpstr>Αποτελέσματα 1ου πειράματος:</vt:lpstr>
      <vt:lpstr>Αποτελέσματα 2ου πειράματος:</vt:lpstr>
      <vt:lpstr>Πριν:</vt:lpstr>
      <vt:lpstr>Κλασική μουσική:</vt:lpstr>
      <vt:lpstr>Τζαζ μουσική:</vt:lpstr>
      <vt:lpstr>Ποπ μουσική:</vt:lpstr>
      <vt:lpstr>Ροκ μουσική:</vt:lpstr>
      <vt:lpstr>Έντεχνη μουσική:</vt:lpstr>
      <vt:lpstr>Μπαλάντες:</vt:lpstr>
      <vt:lpstr>Πιθανά σφάλματα και παράγοντες μπορούν να επηρεάσουν αρνητικά το πείραμα:</vt:lpstr>
      <vt:lpstr>Συμπεράσματα:</vt:lpstr>
      <vt:lpstr>Βιβλιογραφία:</vt:lpstr>
      <vt:lpstr>Διαφάνεια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Γραπτή Εργασία Τεχνολογίας Γ΄ Γυμνασίου 2019</dc:title>
  <dc:creator>Χρήστης των Windows</dc:creator>
  <cp:lastModifiedBy>ΒΑΧΛΑΣ</cp:lastModifiedBy>
  <cp:revision>47</cp:revision>
  <dcterms:created xsi:type="dcterms:W3CDTF">2019-02-06T15:30:07Z</dcterms:created>
  <dcterms:modified xsi:type="dcterms:W3CDTF">2019-06-04T18:45:03Z</dcterms:modified>
</cp:coreProperties>
</file>