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56" r:id="rId2"/>
    <p:sldId id="257" r:id="rId3"/>
    <p:sldId id="259" r:id="rId4"/>
    <p:sldId id="258"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9" autoAdjust="0"/>
    <p:restoredTop sz="86380" autoAdjust="0"/>
  </p:normalViewPr>
  <p:slideViewPr>
    <p:cSldViewPr>
      <p:cViewPr>
        <p:scale>
          <a:sx n="107" d="100"/>
          <a:sy n="107" d="100"/>
        </p:scale>
        <p:origin x="-17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6BE447-13C4-40EF-A50D-B9CE9EC82C43}" type="datetimeFigureOut">
              <a:rPr lang="el-GR" smtClean="0"/>
              <a:pPr/>
              <a:t>20/3/2021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9675E3-6108-4DCD-AB73-C283E7878F8D}" type="slidenum">
              <a:rPr lang="el-GR" smtClean="0"/>
              <a:pPr/>
              <a:t>‹#›</a:t>
            </a:fld>
            <a:endParaRPr lang="el-GR"/>
          </a:p>
        </p:txBody>
      </p:sp>
    </p:spTree>
    <p:extLst>
      <p:ext uri="{BB962C8B-B14F-4D97-AF65-F5344CB8AC3E}">
        <p14:creationId xmlns:p14="http://schemas.microsoft.com/office/powerpoint/2010/main" val="2501267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29675E3-6108-4DCD-AB73-C283E7878F8D}" type="slidenum">
              <a:rPr lang="el-GR" smtClean="0"/>
              <a:pPr/>
              <a:t>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2342CEA3-3058-4D43-AE35-B3DA76CB4003}" type="datetimeFigureOut">
              <a:rPr lang="el-GR" smtClean="0"/>
              <a:pPr/>
              <a:t>20/3/2021</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20/3/2021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20/3/2021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2342CEA3-3058-4D43-AE35-B3DA76CB4003}" type="datetimeFigureOut">
              <a:rPr lang="el-GR" smtClean="0"/>
              <a:pPr/>
              <a:t>20/3/2021</a:t>
            </a:fld>
            <a:endParaRPr lang="el-GR"/>
          </a:p>
        </p:txBody>
      </p:sp>
      <p:sp>
        <p:nvSpPr>
          <p:cNvPr id="9" name="8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2342CEA3-3058-4D43-AE35-B3DA76CB4003}" type="datetimeFigureOut">
              <a:rPr lang="el-GR" smtClean="0"/>
              <a:pPr/>
              <a:t>20/3/2021</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20/3/2021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20/3/2021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2342CEA3-3058-4D43-AE35-B3DA76CB4003}" type="datetimeFigureOut">
              <a:rPr lang="el-GR" smtClean="0"/>
              <a:pPr/>
              <a:t>20/3/2021</a:t>
            </a:fld>
            <a:endParaRPr lang="el-GR"/>
          </a:p>
        </p:txBody>
      </p:sp>
      <p:sp>
        <p:nvSpPr>
          <p:cNvPr id="7" name="6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20/3/2021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2342CEA3-3058-4D43-AE35-B3DA76CB4003}" type="datetimeFigureOut">
              <a:rPr lang="el-GR" smtClean="0"/>
              <a:pPr/>
              <a:t>20/3/2021</a:t>
            </a:fld>
            <a:endParaRPr lang="el-GR"/>
          </a:p>
        </p:txBody>
      </p:sp>
      <p:sp>
        <p:nvSpPr>
          <p:cNvPr id="22" name="21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2342CEA3-3058-4D43-AE35-B3DA76CB4003}" type="datetimeFigureOut">
              <a:rPr lang="el-GR" smtClean="0"/>
              <a:pPr/>
              <a:t>20/3/2021</a:t>
            </a:fld>
            <a:endParaRPr lang="el-GR"/>
          </a:p>
        </p:txBody>
      </p:sp>
      <p:sp>
        <p:nvSpPr>
          <p:cNvPr id="18" name="17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342CEA3-3058-4D43-AE35-B3DA76CB4003}" type="datetimeFigureOut">
              <a:rPr lang="el-GR" smtClean="0"/>
              <a:pPr/>
              <a:t>20/3/2021</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ltsantiri.gr/advertorial/705947/mathainoyme-ti-einai-kai-giati-prepei-na-protimoyme-ta-viodiaspomena-kalamakia/" TargetMode="External"/><Relationship Id="rId2" Type="http://schemas.openxmlformats.org/officeDocument/2006/relationships/hyperlink" Target="https://www.hellasecoproducts.com/viodiaspomena/"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s://www.tovima.gr/2019/04/29/science/ereyna-ta-plastika-apeiloun-amesa-to-perivallon-kai-tis-zoes-mas/" TargetMode="External"/><Relationship Id="rId4" Type="http://schemas.openxmlformats.org/officeDocument/2006/relationships/hyperlink" Target="https://www.greenpeace.org/greece/issues/plastika/9431/lyseis-gia-tin-plastiki-rypans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500298" y="1000108"/>
            <a:ext cx="5957902" cy="1928826"/>
          </a:xfrm>
        </p:spPr>
        <p:txBody>
          <a:bodyPr/>
          <a:lstStyle/>
          <a:p>
            <a:r>
              <a:rPr lang="el-GR" dirty="0" smtClean="0">
                <a:solidFill>
                  <a:schemeClr val="tx1"/>
                </a:solidFill>
              </a:rPr>
              <a:t>ΠΛΑΣΤΙΚΑ ΚΑΙ ΠΕΡΙΒΑΛΛΟΝ ΥΠΑΡΧΕΙ ΛΥΣΗ ;</a:t>
            </a:r>
            <a:endParaRPr lang="el-GR" dirty="0">
              <a:solidFill>
                <a:schemeClr val="tx1"/>
              </a:solidFill>
            </a:endParaRPr>
          </a:p>
        </p:txBody>
      </p:sp>
      <p:sp>
        <p:nvSpPr>
          <p:cNvPr id="3" name="2 - Υπότιτλος"/>
          <p:cNvSpPr>
            <a:spLocks noGrp="1"/>
          </p:cNvSpPr>
          <p:nvPr>
            <p:ph type="subTitle" idx="1"/>
          </p:nvPr>
        </p:nvSpPr>
        <p:spPr>
          <a:xfrm>
            <a:off x="2143108" y="5003322"/>
            <a:ext cx="6315092" cy="1640388"/>
          </a:xfrm>
        </p:spPr>
        <p:txBody>
          <a:bodyPr>
            <a:normAutofit lnSpcReduction="10000"/>
          </a:bodyPr>
          <a:lstStyle/>
          <a:p>
            <a:r>
              <a:rPr lang="el-GR" dirty="0" smtClean="0">
                <a:solidFill>
                  <a:schemeClr val="tx1"/>
                </a:solidFill>
              </a:rPr>
              <a:t> </a:t>
            </a:r>
            <a:endParaRPr lang="el-GR" dirty="0" smtClean="0">
              <a:solidFill>
                <a:schemeClr val="tx1"/>
              </a:solidFill>
            </a:endParaRPr>
          </a:p>
          <a:p>
            <a:r>
              <a:rPr lang="el-GR" dirty="0" smtClean="0">
                <a:solidFill>
                  <a:schemeClr val="tx1"/>
                </a:solidFill>
              </a:rPr>
              <a:t>5</a:t>
            </a:r>
            <a:r>
              <a:rPr lang="el-GR" baseline="30000" dirty="0" smtClean="0">
                <a:solidFill>
                  <a:schemeClr val="tx1"/>
                </a:solidFill>
              </a:rPr>
              <a:t>ο</a:t>
            </a:r>
            <a:r>
              <a:rPr lang="el-GR" dirty="0" smtClean="0">
                <a:solidFill>
                  <a:schemeClr val="tx1"/>
                </a:solidFill>
              </a:rPr>
              <a:t> ΓΥΜΝΑΣΙΟ ΒΕΡΟΙΑΣ</a:t>
            </a:r>
          </a:p>
          <a:p>
            <a:r>
              <a:rPr lang="el-GR" dirty="0" smtClean="0">
                <a:solidFill>
                  <a:schemeClr val="tx1"/>
                </a:solidFill>
              </a:rPr>
              <a:t>ΤΜΗΜΑ :Γ1 </a:t>
            </a:r>
          </a:p>
          <a:p>
            <a:r>
              <a:rPr lang="el-GR" dirty="0" smtClean="0">
                <a:solidFill>
                  <a:schemeClr val="tx1"/>
                </a:solidFill>
              </a:rPr>
              <a:t>ΜΑΘΗΜΑ :ΧΗΜΕΙΑ </a:t>
            </a:r>
          </a:p>
          <a:p>
            <a:r>
              <a:rPr lang="el-GR" dirty="0" smtClean="0">
                <a:solidFill>
                  <a:schemeClr val="tx1"/>
                </a:solidFill>
              </a:rPr>
              <a:t>ΣΧΟΛΙΚΟ ΕΤΟΣ: 2020-2021</a:t>
            </a:r>
            <a:endParaRPr lang="el-GR"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1"/>
                </a:solidFill>
              </a:rPr>
              <a:t>ΒΙΟΠΛΑΣΤΙΚΟ</a:t>
            </a:r>
            <a:endParaRPr lang="el-GR" b="1" dirty="0">
              <a:solidFill>
                <a:schemeClr val="tx1"/>
              </a:solidFill>
            </a:endParaRPr>
          </a:p>
        </p:txBody>
      </p:sp>
      <p:sp>
        <p:nvSpPr>
          <p:cNvPr id="3" name="2 - Θέση περιεχομένου"/>
          <p:cNvSpPr>
            <a:spLocks noGrp="1"/>
          </p:cNvSpPr>
          <p:nvPr>
            <p:ph sz="quarter" idx="1"/>
          </p:nvPr>
        </p:nvSpPr>
        <p:spPr/>
        <p:txBody>
          <a:bodyPr/>
          <a:lstStyle/>
          <a:p>
            <a:r>
              <a:rPr lang="el-GR" dirty="0" smtClean="0"/>
              <a:t>Φυσικά πολυμερή που γίνονται χωρίς πετροχημικά: για παράδειγμα, κυτταρίνη βάση, με βάση το άμυλο και φυσικά υλικά με βάση καουτσούκ. Μερικοί είναι τελείως βιοδιασπώμενα και απαιτούν λιγότερη ενέργεια για την παραγωγή από τα συνθετικά πολυμερή. </a:t>
            </a:r>
          </a:p>
          <a:p>
            <a:r>
              <a:rPr lang="el-GR" dirty="0" smtClean="0"/>
              <a:t>Η χρήση των </a:t>
            </a:r>
            <a:r>
              <a:rPr lang="el-GR" dirty="0" err="1" smtClean="0"/>
              <a:t>βιοπλαστικών</a:t>
            </a:r>
            <a:r>
              <a:rPr lang="el-GR" dirty="0" smtClean="0"/>
              <a:t> είναι ιδιαίτερα δημοφιλές για είδη μιας χρήσης, όπως η συσκευασία και εστίασης αντικείμενα (σερβίτσια, μαχαιροπήρουνα, κατσαρόλες, κύπελλα, καλαμάκια). Η χρήση των </a:t>
            </a:r>
            <a:r>
              <a:rPr lang="el-GR" dirty="0" err="1" smtClean="0"/>
              <a:t>βιοπλαστικών</a:t>
            </a:r>
            <a:r>
              <a:rPr lang="el-GR" dirty="0" smtClean="0"/>
              <a:t> για τσάντες για ψώνια είναι ήδη κοινή.</a:t>
            </a:r>
          </a:p>
          <a:p>
            <a:endParaRPr lang="el-GR" dirty="0"/>
          </a:p>
        </p:txBody>
      </p:sp>
    </p:spTree>
  </p:cSld>
  <p:clrMapOvr>
    <a:masterClrMapping/>
  </p:clrMapOvr>
  <p:transition>
    <p:split orient="vert"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1"/>
                </a:solidFill>
              </a:rPr>
              <a:t>ΑΝΑΚΥΚΛΩΣΗ</a:t>
            </a:r>
            <a:endParaRPr lang="el-GR" b="1" dirty="0">
              <a:solidFill>
                <a:schemeClr val="tx1"/>
              </a:solidFill>
            </a:endParaRPr>
          </a:p>
        </p:txBody>
      </p:sp>
      <p:sp>
        <p:nvSpPr>
          <p:cNvPr id="3" name="2 - Θέση περιεχομένου"/>
          <p:cNvSpPr>
            <a:spLocks noGrp="1"/>
          </p:cNvSpPr>
          <p:nvPr>
            <p:ph sz="quarter" idx="1"/>
          </p:nvPr>
        </p:nvSpPr>
        <p:spPr>
          <a:xfrm>
            <a:off x="457200" y="1857364"/>
            <a:ext cx="7115196" cy="4616588"/>
          </a:xfrm>
        </p:spPr>
        <p:txBody>
          <a:bodyPr>
            <a:normAutofit lnSpcReduction="10000"/>
          </a:bodyPr>
          <a:lstStyle/>
          <a:p>
            <a:r>
              <a:rPr lang="el-GR" dirty="0" smtClean="0"/>
              <a:t>Λόγω της χρήσης, επεξεργασίας και διάσπασης των υδρογονανθράκων που περιέχει το πετρέλαιο από όπου θα προκύψει το πλαστικό, η ανακύκλωση συμβάλει στην </a:t>
            </a:r>
            <a:r>
              <a:rPr lang="el-GR" dirty="0" err="1" smtClean="0"/>
              <a:t>εξοικονόμιση</a:t>
            </a:r>
            <a:r>
              <a:rPr lang="el-GR" dirty="0" smtClean="0"/>
              <a:t> πολύ μεγάλου ποσοστού ενέργειας. Το πετρέλαιο απαιτεί μεγάλα διοχετευόμενα ενεργειακά ποσά για να υποστεί μεταβολή και να μετασχηματιστεί σε μια διαφορετική κατάσταση ύλης.</a:t>
            </a:r>
          </a:p>
          <a:p>
            <a:r>
              <a:rPr lang="el-GR" dirty="0" smtClean="0"/>
              <a:t>Ενδεικτικά αναφέρεται πως η ανακύκλωση ενός πλαστικού μπουκαλιού εξοικονομεί ενέργεια για να ανάψει μια λάμπα ισχύος 60W για 6 ώρες.</a:t>
            </a:r>
            <a:endParaRPr lang="el-GR" dirty="0"/>
          </a:p>
        </p:txBody>
      </p:sp>
      <p:pic>
        <p:nvPicPr>
          <p:cNvPr id="4" name="3 - Εικόνα" descr="αρχείο λήψης (5).jpg"/>
          <p:cNvPicPr>
            <a:picLocks noChangeAspect="1"/>
          </p:cNvPicPr>
          <p:nvPr/>
        </p:nvPicPr>
        <p:blipFill>
          <a:blip r:embed="rId2"/>
          <a:stretch>
            <a:fillRect/>
          </a:stretch>
        </p:blipFill>
        <p:spPr>
          <a:xfrm>
            <a:off x="6072198" y="214290"/>
            <a:ext cx="2771775" cy="1647825"/>
          </a:xfrm>
          <a:prstGeom prst="rect">
            <a:avLst/>
          </a:prstGeom>
          <a:ln>
            <a:noFill/>
          </a:ln>
          <a:effectLst>
            <a:softEdge rad="112500"/>
          </a:effectLst>
        </p:spPr>
      </p:pic>
    </p:spTree>
  </p:cSld>
  <p:clrMapOvr>
    <a:masterClrMapping/>
  </p:clrMapOvr>
  <p:transition>
    <p:strip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1"/>
                </a:solidFill>
              </a:rPr>
              <a:t>ΧΗΜΙΚΗ ΑΝΑΚΥΚΛΩΣΗ</a:t>
            </a:r>
            <a:endParaRPr lang="el-GR" b="1" dirty="0">
              <a:solidFill>
                <a:schemeClr val="tx1"/>
              </a:solidFill>
            </a:endParaRPr>
          </a:p>
        </p:txBody>
      </p:sp>
      <p:sp>
        <p:nvSpPr>
          <p:cNvPr id="3" name="2 - Θέση περιεχομένου"/>
          <p:cNvSpPr>
            <a:spLocks noGrp="1"/>
          </p:cNvSpPr>
          <p:nvPr>
            <p:ph sz="quarter" idx="1"/>
          </p:nvPr>
        </p:nvSpPr>
        <p:spPr/>
        <p:txBody>
          <a:bodyPr/>
          <a:lstStyle/>
          <a:p>
            <a:r>
              <a:rPr lang="el-GR" dirty="0" smtClean="0"/>
              <a:t>Ομάδες που ανήκουν στη βιομηχανία αυτή, έχουν τη δική τους απάντηση. Έχοντας αναπτύξει ειδική τεχνολογία, γνωστή κι ως χημική ανακύκλωση, υποστηρίζουν πως μπορούν να διασπάσουν κάθε είδους πλαστικό και είτε να το μετατρέψουν είτε σε καύσιμο, είτε να του δώσουν νέα, ολοκαίνουργια χρήση.</a:t>
            </a:r>
            <a:endParaRPr lang="el-GR" dirty="0"/>
          </a:p>
        </p:txBody>
      </p:sp>
      <p:pic>
        <p:nvPicPr>
          <p:cNvPr id="4" name="3 - Εικόνα" descr="201805130641553868.jpg"/>
          <p:cNvPicPr>
            <a:picLocks noChangeAspect="1"/>
          </p:cNvPicPr>
          <p:nvPr/>
        </p:nvPicPr>
        <p:blipFill>
          <a:blip r:embed="rId2"/>
          <a:stretch>
            <a:fillRect/>
          </a:stretch>
        </p:blipFill>
        <p:spPr>
          <a:xfrm>
            <a:off x="4286248" y="4000504"/>
            <a:ext cx="3336129" cy="22240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trips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115196" cy="654032"/>
          </a:xfrm>
        </p:spPr>
        <p:txBody>
          <a:bodyPr/>
          <a:lstStyle/>
          <a:p>
            <a:r>
              <a:rPr lang="el-GR" b="1" dirty="0" smtClean="0">
                <a:solidFill>
                  <a:schemeClr val="tx1"/>
                </a:solidFill>
              </a:rPr>
              <a:t>ΚΑΥΣΗ ΣΚΟΥΠΙΔΙΩΝ</a:t>
            </a:r>
            <a:endParaRPr lang="el-GR" b="1" dirty="0">
              <a:solidFill>
                <a:schemeClr val="tx1"/>
              </a:solidFill>
            </a:endParaRPr>
          </a:p>
        </p:txBody>
      </p:sp>
      <p:sp>
        <p:nvSpPr>
          <p:cNvPr id="3" name="2 - Θέση περιεχομένου"/>
          <p:cNvSpPr>
            <a:spLocks noGrp="1"/>
          </p:cNvSpPr>
          <p:nvPr>
            <p:ph sz="quarter" idx="1"/>
          </p:nvPr>
        </p:nvSpPr>
        <p:spPr>
          <a:xfrm>
            <a:off x="500034" y="1142984"/>
            <a:ext cx="6286544" cy="4429156"/>
          </a:xfrm>
        </p:spPr>
        <p:txBody>
          <a:bodyPr>
            <a:normAutofit/>
          </a:bodyPr>
          <a:lstStyle/>
          <a:p>
            <a:r>
              <a:rPr lang="el-GR" sz="2000" b="1" dirty="0" smtClean="0"/>
              <a:t>Το Υπουργείο Περιβάλλοντος και Ενέργειας βλέπει την καύση απορριμμάτων ως μια “εύκολη” λύση στο μείζον πρόβλημα της διαχείρισης των αστικών απορριμμάτων.</a:t>
            </a:r>
          </a:p>
          <a:p>
            <a:r>
              <a:rPr lang="el-GR" sz="2000" b="1" dirty="0" smtClean="0"/>
              <a:t>Οι περιβαλλοντικές οργανώσεις Οικολογική Εταιρεία Ανακύκλωσης, Μεσόγειος SOS, </a:t>
            </a:r>
            <a:r>
              <a:rPr lang="el-GR" sz="2000" b="1" dirty="0" err="1" smtClean="0"/>
              <a:t>Greenpeace</a:t>
            </a:r>
            <a:r>
              <a:rPr lang="el-GR" sz="2000" b="1" dirty="0" smtClean="0"/>
              <a:t>  κρούουν τον κώδωνα του κινδύνου, τονίζοντας ότι μια τέτοια επιλογή είναι ασύμβατη με τις αρχές της κυκλικής οικονομίας, ενώ αποτελεί μια περιβαλλοντικά και οικονομικά δαπανηρή και ήδη ξεπερασμένη μέθοδο. </a:t>
            </a:r>
          </a:p>
          <a:p>
            <a:endParaRPr lang="el-GR" sz="2000" b="1" dirty="0"/>
          </a:p>
        </p:txBody>
      </p:sp>
      <p:pic>
        <p:nvPicPr>
          <p:cNvPr id="4" name="3 - Εικόνα" descr="f45e7bc1-gp0stqs1p-1024x683.jpg"/>
          <p:cNvPicPr>
            <a:picLocks noChangeAspect="1"/>
          </p:cNvPicPr>
          <p:nvPr/>
        </p:nvPicPr>
        <p:blipFill>
          <a:blip r:embed="rId2"/>
          <a:stretch>
            <a:fillRect/>
          </a:stretch>
        </p:blipFill>
        <p:spPr>
          <a:xfrm>
            <a:off x="5429256" y="4643306"/>
            <a:ext cx="2906838" cy="1938839"/>
          </a:xfrm>
          <a:prstGeom prst="rect">
            <a:avLst/>
          </a:prstGeom>
          <a:ln>
            <a:noFill/>
          </a:ln>
          <a:effectLst>
            <a:softEdge rad="112500"/>
          </a:effectLst>
        </p:spPr>
      </p:pic>
    </p:spTree>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57224" y="274638"/>
            <a:ext cx="7067576" cy="654032"/>
          </a:xfrm>
        </p:spPr>
        <p:txBody>
          <a:bodyPr/>
          <a:lstStyle/>
          <a:p>
            <a:r>
              <a:rPr lang="el-GR" dirty="0" smtClean="0">
                <a:solidFill>
                  <a:schemeClr val="tx1"/>
                </a:solidFill>
              </a:rPr>
              <a:t>ΒΙΟΔΙΑΣΠΩΜΕΝΑ </a:t>
            </a:r>
            <a:endParaRPr lang="el-GR" dirty="0">
              <a:solidFill>
                <a:schemeClr val="tx1"/>
              </a:solidFill>
            </a:endParaRPr>
          </a:p>
        </p:txBody>
      </p:sp>
      <p:sp>
        <p:nvSpPr>
          <p:cNvPr id="3" name="2 - Θέση περιεχομένου"/>
          <p:cNvSpPr>
            <a:spLocks noGrp="1"/>
          </p:cNvSpPr>
          <p:nvPr>
            <p:ph sz="quarter" idx="1"/>
          </p:nvPr>
        </p:nvSpPr>
        <p:spPr>
          <a:xfrm>
            <a:off x="642910" y="928670"/>
            <a:ext cx="7281890" cy="4786346"/>
          </a:xfrm>
        </p:spPr>
        <p:txBody>
          <a:bodyPr>
            <a:normAutofit/>
          </a:bodyPr>
          <a:lstStyle/>
          <a:p>
            <a:r>
              <a:rPr lang="el-GR" sz="2200" dirty="0" smtClean="0"/>
              <a:t>Μία άλλη λύση φιλικότερη προς το περιβάλλον είναι τα βιοδιασπώμενα.</a:t>
            </a:r>
          </a:p>
          <a:p>
            <a:r>
              <a:rPr lang="el-GR" sz="2200" dirty="0" smtClean="0"/>
              <a:t>Βιοδιασπώμενο είναι ένα υλικό το οποίο μπορεί σε συνθήκες </a:t>
            </a:r>
            <a:r>
              <a:rPr lang="el-GR" sz="2200" dirty="0" err="1" smtClean="0"/>
              <a:t>κομποστοποίησης</a:t>
            </a:r>
            <a:r>
              <a:rPr lang="el-GR" sz="2200" dirty="0" smtClean="0"/>
              <a:t> να διασπαστεί πλήρως.</a:t>
            </a:r>
          </a:p>
          <a:p>
            <a:r>
              <a:rPr lang="el-GR" sz="2200" dirty="0" smtClean="0"/>
              <a:t>Τα βιοδιασπώμενα είδη είναι η καλή εναλλακτική των πλαστικών.</a:t>
            </a:r>
            <a:r>
              <a:rPr lang="el-GR" sz="2000" b="1" dirty="0" smtClean="0"/>
              <a:t> Βιοδιασπώμενα</a:t>
            </a:r>
            <a:r>
              <a:rPr lang="el-GR" sz="2000" dirty="0" smtClean="0"/>
              <a:t> (διασπώνται υπό ειδικές συνθήκες ζύμωσης, σε διοξείδιο του άνθρακα, νερό και βιομάζα).</a:t>
            </a:r>
            <a:endParaRPr lang="el-GR" sz="2200" dirty="0" smtClean="0"/>
          </a:p>
        </p:txBody>
      </p:sp>
      <p:pic>
        <p:nvPicPr>
          <p:cNvPr id="4" name="3 - Εικόνα" descr="cropped-cropped-untitled6s2.jpg"/>
          <p:cNvPicPr>
            <a:picLocks noChangeAspect="1"/>
          </p:cNvPicPr>
          <p:nvPr/>
        </p:nvPicPr>
        <p:blipFill>
          <a:blip r:embed="rId2"/>
          <a:stretch>
            <a:fillRect/>
          </a:stretch>
        </p:blipFill>
        <p:spPr>
          <a:xfrm>
            <a:off x="2357422" y="3857628"/>
            <a:ext cx="5357818" cy="2475511"/>
          </a:xfrm>
          <a:prstGeom prst="rect">
            <a:avLst/>
          </a:prstGeom>
          <a:ln>
            <a:noFill/>
          </a:ln>
          <a:effectLst>
            <a:softEdge rad="112500"/>
          </a:effectLst>
        </p:spPr>
      </p:pic>
    </p:spTree>
  </p:cSld>
  <p:clrMapOvr>
    <a:masterClrMapping/>
  </p:clrMapOvr>
  <p:transition>
    <p:strip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ΛΟΓΟΙ ΓΙΑ ΝΑ ΑΝΤΙΚΑΤΑΣΤΗΣΕΤΕ ΤΑ ΠΛΑΣΤΙΚΑ ΣΕ ΜΙΑ ΕΠΙΧΕΙΡΙΣΗ</a:t>
            </a:r>
            <a:endParaRPr lang="el-GR" dirty="0"/>
          </a:p>
        </p:txBody>
      </p:sp>
      <p:sp>
        <p:nvSpPr>
          <p:cNvPr id="3" name="2 - Θέση περιεχομένου"/>
          <p:cNvSpPr>
            <a:spLocks noGrp="1"/>
          </p:cNvSpPr>
          <p:nvPr>
            <p:ph sz="quarter" idx="1"/>
          </p:nvPr>
        </p:nvSpPr>
        <p:spPr/>
        <p:txBody>
          <a:bodyPr>
            <a:normAutofit fontScale="70000" lnSpcReduction="20000"/>
          </a:bodyPr>
          <a:lstStyle/>
          <a:p>
            <a:pPr fontAlgn="base">
              <a:buFont typeface="Wingdings" pitchFamily="2" charset="2"/>
              <a:buChar char="q"/>
            </a:pPr>
            <a:r>
              <a:rPr lang="el-GR" b="1" dirty="0" smtClean="0"/>
              <a:t>Βοηθάμε στη μείωση των πλαστικών</a:t>
            </a:r>
          </a:p>
          <a:p>
            <a:pPr fontAlgn="base">
              <a:buFont typeface="Wingdings" pitchFamily="2" charset="2"/>
              <a:buChar char="q"/>
            </a:pPr>
            <a:r>
              <a:rPr lang="el-GR" dirty="0" smtClean="0"/>
              <a:t>Βοηθάμε και συμμετέχουμε ενεργά στην μείωση των πλαστικών στους δρόμους, στις χωματερές και στις θάλασσες.</a:t>
            </a:r>
          </a:p>
          <a:p>
            <a:pPr fontAlgn="base">
              <a:buFont typeface="Wingdings" pitchFamily="2" charset="2"/>
              <a:buChar char="q"/>
            </a:pPr>
            <a:r>
              <a:rPr lang="el-GR" b="1" dirty="0" smtClean="0"/>
              <a:t>Ευρωπαϊκά επίπεδα</a:t>
            </a:r>
          </a:p>
          <a:p>
            <a:pPr fontAlgn="base">
              <a:buFont typeface="Wingdings" pitchFamily="2" charset="2"/>
              <a:buChar char="q"/>
            </a:pPr>
            <a:r>
              <a:rPr lang="el-GR" dirty="0" smtClean="0"/>
              <a:t>Βοηθάμε να παραμείνει το προφίλ της Χώρας μας σε ευρωπαϊκά επίπεδα. Οι τουρίστες πλέον απαιτούν την χρήση οικολογικών προϊόντων.</a:t>
            </a:r>
          </a:p>
          <a:p>
            <a:pPr fontAlgn="base">
              <a:buFont typeface="Wingdings" pitchFamily="2" charset="2"/>
              <a:buChar char="q"/>
            </a:pPr>
            <a:r>
              <a:rPr lang="el-GR" b="1" dirty="0" smtClean="0"/>
              <a:t> Περισσότερα έσοδα</a:t>
            </a:r>
          </a:p>
          <a:p>
            <a:pPr fontAlgn="base">
              <a:buFont typeface="Wingdings" pitchFamily="2" charset="2"/>
              <a:buChar char="q"/>
            </a:pPr>
            <a:r>
              <a:rPr lang="el-GR" dirty="0" smtClean="0"/>
              <a:t>Ανεβάζουμε τον τζίρο της επιχείρησης μας και έχουμε ευχαριστημένους πελάτες.</a:t>
            </a:r>
          </a:p>
          <a:p>
            <a:pPr fontAlgn="base">
              <a:buFont typeface="Wingdings" pitchFamily="2" charset="2"/>
              <a:buChar char="q"/>
            </a:pPr>
            <a:r>
              <a:rPr lang="el-GR" b="1" dirty="0" smtClean="0"/>
              <a:t> Μειωμένα φορολογικά έξοδα</a:t>
            </a:r>
          </a:p>
          <a:p>
            <a:pPr fontAlgn="base">
              <a:buFont typeface="Wingdings" pitchFamily="2" charset="2"/>
              <a:buChar char="q"/>
            </a:pPr>
            <a:r>
              <a:rPr lang="el-GR" dirty="0" smtClean="0"/>
              <a:t>Το κόστος περνάει στα φορολογικά έξοδα, με ότι και αν συνεπάγεται αυτό.</a:t>
            </a:r>
          </a:p>
          <a:p>
            <a:pPr fontAlgn="base">
              <a:buFont typeface="Wingdings" pitchFamily="2" charset="2"/>
              <a:buChar char="q"/>
            </a:pPr>
            <a:r>
              <a:rPr lang="el-GR" b="1" dirty="0" smtClean="0"/>
              <a:t> Σύγχρονα εργαλεία</a:t>
            </a:r>
          </a:p>
          <a:p>
            <a:pPr fontAlgn="base">
              <a:buFont typeface="Wingdings" pitchFamily="2" charset="2"/>
              <a:buChar char="q"/>
            </a:pPr>
            <a:r>
              <a:rPr lang="el-GR" dirty="0" smtClean="0"/>
              <a:t>Οι ιδιότητες των σύγχρονων βιοδιασπώμενων προϊόντων εστίασης είναι σαφώς καλύτερες των πλαστικών. Η μηχανική αντοχή η έλλειψη μετανάστευσης υλικού στα τρόφιμα η σχεδίαση και η αισθητική τους τα κάνουν πιο πρακτικά και εύκολα </a:t>
            </a:r>
            <a:r>
              <a:rPr lang="el-GR" dirty="0" err="1" smtClean="0"/>
              <a:t>διαχειρίσιμα</a:t>
            </a:r>
            <a:r>
              <a:rPr lang="el-GR" dirty="0" smtClean="0"/>
              <a:t> από τους αρμόδιους υπαλλήλους.</a:t>
            </a:r>
          </a:p>
          <a:p>
            <a:pPr>
              <a:buFont typeface="Wingdings" pitchFamily="2" charset="2"/>
              <a:buChar char="q"/>
            </a:pPr>
            <a:endParaRPr lang="el-GR" dirty="0"/>
          </a:p>
        </p:txBody>
      </p:sp>
    </p:spTree>
  </p:cSld>
  <p:clrMapOvr>
    <a:masterClrMapping/>
  </p:clrMapOvr>
  <p:transition>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1"/>
                </a:solidFill>
              </a:rPr>
              <a:t>Βιοδιασπώμενα καλαμάκια</a:t>
            </a:r>
            <a:r>
              <a:rPr lang="el-GR" b="1" dirty="0" smtClean="0"/>
              <a:t/>
            </a:r>
            <a:br>
              <a:rPr lang="el-GR" b="1" dirty="0" smtClean="0"/>
            </a:br>
            <a:endParaRPr lang="el-GR" dirty="0"/>
          </a:p>
        </p:txBody>
      </p:sp>
      <p:sp>
        <p:nvSpPr>
          <p:cNvPr id="3" name="2 - Θέση περιεχομένου"/>
          <p:cNvSpPr>
            <a:spLocks noGrp="1"/>
          </p:cNvSpPr>
          <p:nvPr>
            <p:ph sz="quarter" idx="1"/>
          </p:nvPr>
        </p:nvSpPr>
        <p:spPr>
          <a:xfrm>
            <a:off x="428596" y="1071546"/>
            <a:ext cx="7496204" cy="5402406"/>
          </a:xfrm>
        </p:spPr>
        <p:txBody>
          <a:bodyPr/>
          <a:lstStyle/>
          <a:p>
            <a:r>
              <a:rPr lang="el-GR" sz="2000" dirty="0" smtClean="0"/>
              <a:t>Τέλος πια με τα πλαστικά καλαμάκια. Τώρα τα νέα βιοδιασπώμενα καλαμάκια  τα αντικαθιστούν με θετική επίδραση στο περιβάλλον. </a:t>
            </a:r>
          </a:p>
          <a:p>
            <a:r>
              <a:rPr lang="el-GR" sz="2000" dirty="0" smtClean="0"/>
              <a:t>Είναι καλαμάκια που μπορούν να γίνουν</a:t>
            </a:r>
            <a:r>
              <a:rPr lang="el-GR" sz="2000" b="1" dirty="0" smtClean="0"/>
              <a:t> λίπασμα.</a:t>
            </a:r>
            <a:endParaRPr lang="el-GR" sz="2000" dirty="0" smtClean="0"/>
          </a:p>
          <a:p>
            <a:r>
              <a:rPr lang="el-GR" sz="2000" dirty="0" smtClean="0"/>
              <a:t>Δεν χρειάζεται καν να </a:t>
            </a:r>
            <a:r>
              <a:rPr lang="el-GR" sz="2000" b="1" dirty="0" smtClean="0"/>
              <a:t>ανακυκλωθούν.</a:t>
            </a:r>
          </a:p>
          <a:p>
            <a:r>
              <a:rPr lang="el-GR" sz="2000" dirty="0" smtClean="0"/>
              <a:t>Είναι </a:t>
            </a:r>
            <a:r>
              <a:rPr lang="el-GR" sz="2000" b="1" dirty="0" smtClean="0"/>
              <a:t>βιοδιασπώμενα</a:t>
            </a:r>
            <a:r>
              <a:rPr lang="el-GR" sz="2000" dirty="0" smtClean="0"/>
              <a:t> και </a:t>
            </a:r>
            <a:r>
              <a:rPr lang="el-GR" sz="2000" b="1" dirty="0" err="1" smtClean="0"/>
              <a:t>κομποστοποιήσιμα</a:t>
            </a:r>
            <a:r>
              <a:rPr lang="el-GR" sz="2000" dirty="0" smtClean="0"/>
              <a:t> που σημαίνει ότι άπαξ και τοποθετηθούν σε </a:t>
            </a:r>
            <a:r>
              <a:rPr lang="el-GR" sz="2000" dirty="0" err="1" smtClean="0"/>
              <a:t>κομποστοποιητή</a:t>
            </a:r>
            <a:r>
              <a:rPr lang="el-GR" sz="2000" dirty="0" smtClean="0"/>
              <a:t>, </a:t>
            </a:r>
            <a:r>
              <a:rPr lang="el-GR" sz="2000" b="1" dirty="0" smtClean="0"/>
              <a:t>ο χρόνος διάσπασής τους είναι 8 εβδομάδες,</a:t>
            </a:r>
            <a:r>
              <a:rPr lang="el-GR" sz="2000" dirty="0" smtClean="0"/>
              <a:t> μετά από τις οποίες μετατρέπονται σε λίπασμα.</a:t>
            </a:r>
          </a:p>
          <a:p>
            <a:endParaRPr lang="el-GR" dirty="0"/>
          </a:p>
        </p:txBody>
      </p:sp>
      <p:pic>
        <p:nvPicPr>
          <p:cNvPr id="4" name="3 - Εικόνα" descr="vio-kalamakia.jpg"/>
          <p:cNvPicPr>
            <a:picLocks noChangeAspect="1"/>
          </p:cNvPicPr>
          <p:nvPr/>
        </p:nvPicPr>
        <p:blipFill>
          <a:blip r:embed="rId2"/>
          <a:stretch>
            <a:fillRect/>
          </a:stretch>
        </p:blipFill>
        <p:spPr>
          <a:xfrm>
            <a:off x="3428992" y="3929066"/>
            <a:ext cx="3595686" cy="2696765"/>
          </a:xfrm>
          <a:prstGeom prst="rect">
            <a:avLst/>
          </a:prstGeom>
          <a:ln>
            <a:noFill/>
          </a:ln>
          <a:effectLst>
            <a:softEdge rad="112500"/>
          </a:effectLst>
        </p:spPr>
      </p:pic>
    </p:spTree>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258072" cy="868346"/>
          </a:xfrm>
        </p:spPr>
        <p:txBody>
          <a:bodyPr>
            <a:normAutofit fontScale="90000"/>
          </a:bodyPr>
          <a:lstStyle/>
          <a:p>
            <a:r>
              <a:rPr lang="el-GR" b="1" dirty="0" smtClean="0">
                <a:solidFill>
                  <a:schemeClr val="tx1"/>
                </a:solidFill>
              </a:rPr>
              <a:t>Χάρτινα ποτήρια</a:t>
            </a:r>
            <a:br>
              <a:rPr lang="el-GR" b="1" dirty="0" smtClean="0">
                <a:solidFill>
                  <a:schemeClr val="tx1"/>
                </a:solidFill>
              </a:rPr>
            </a:br>
            <a:endParaRPr lang="el-GR" dirty="0">
              <a:solidFill>
                <a:schemeClr val="tx1"/>
              </a:solidFill>
            </a:endParaRPr>
          </a:p>
        </p:txBody>
      </p:sp>
      <p:sp>
        <p:nvSpPr>
          <p:cNvPr id="5" name="4 - Θέση περιεχομένου"/>
          <p:cNvSpPr>
            <a:spLocks noGrp="1"/>
          </p:cNvSpPr>
          <p:nvPr>
            <p:ph sz="quarter" idx="1"/>
          </p:nvPr>
        </p:nvSpPr>
        <p:spPr/>
        <p:txBody>
          <a:bodyPr/>
          <a:lstStyle/>
          <a:p>
            <a:r>
              <a:rPr lang="el-GR" dirty="0" smtClean="0"/>
              <a:t>Το εσωτερικό και η εξωτερική επικάλυψη ενός ποτηριού  είναι από φθηνό πλαστικό. Αυτό σημαίνει ότι θα παραμείνει για αρκετά χρόνια στη άκρη του δρόμου, στη χωματερή και στη θάλασσα.</a:t>
            </a:r>
          </a:p>
          <a:p>
            <a:r>
              <a:rPr lang="el-GR" dirty="0" smtClean="0"/>
              <a:t>Τα νέα χάρτινα ποτήρια με επικάλυψη PLA (</a:t>
            </a:r>
            <a:r>
              <a:rPr lang="el-GR" dirty="0" err="1" smtClean="0"/>
              <a:t>πολυγαλακτικό</a:t>
            </a:r>
            <a:r>
              <a:rPr lang="el-GR" dirty="0" smtClean="0"/>
              <a:t> οξύ )  είναι μια καλή λύση. </a:t>
            </a:r>
            <a:endParaRPr lang="el-GR" dirty="0"/>
          </a:p>
        </p:txBody>
      </p:sp>
      <p:pic>
        <p:nvPicPr>
          <p:cNvPr id="6" name="5 - Εικόνα" descr="biodegradable-papper-cups (1).jpg"/>
          <p:cNvPicPr>
            <a:picLocks noChangeAspect="1"/>
          </p:cNvPicPr>
          <p:nvPr/>
        </p:nvPicPr>
        <p:blipFill>
          <a:blip r:embed="rId2" cstate="print"/>
          <a:stretch>
            <a:fillRect/>
          </a:stretch>
        </p:blipFill>
        <p:spPr>
          <a:xfrm>
            <a:off x="3571868" y="3857628"/>
            <a:ext cx="2833686" cy="2833686"/>
          </a:xfrm>
          <a:prstGeom prst="rect">
            <a:avLst/>
          </a:prstGeom>
          <a:ln>
            <a:noFill/>
          </a:ln>
          <a:effectLst>
            <a:softEdge rad="112500"/>
          </a:effectLst>
        </p:spPr>
      </p:pic>
    </p:spTree>
  </p:cSld>
  <p:clrMapOvr>
    <a:masterClrMapping/>
  </p:clrMapOvr>
  <p:transition>
    <p:newsfla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b="1" dirty="0" smtClean="0">
                <a:solidFill>
                  <a:schemeClr val="tx1"/>
                </a:solidFill>
              </a:rPr>
              <a:t>Αντικατάσταση πλαστικών με άλλα οικολογικά και </a:t>
            </a:r>
            <a:r>
              <a:rPr lang="el-GR" sz="2000" b="1" dirty="0" err="1" smtClean="0">
                <a:solidFill>
                  <a:schemeClr val="tx1"/>
                </a:solidFill>
              </a:rPr>
              <a:t>Κομποστοποιήσιμα</a:t>
            </a:r>
            <a:r>
              <a:rPr lang="el-GR" sz="2000" b="1" dirty="0" smtClean="0">
                <a:solidFill>
                  <a:schemeClr val="tx1"/>
                </a:solidFill>
              </a:rPr>
              <a:t/>
            </a:r>
            <a:br>
              <a:rPr lang="el-GR" sz="2000" b="1" dirty="0" smtClean="0">
                <a:solidFill>
                  <a:schemeClr val="tx1"/>
                </a:solidFill>
              </a:rPr>
            </a:br>
            <a:endParaRPr lang="el-GR" sz="2000" dirty="0">
              <a:solidFill>
                <a:schemeClr val="tx1"/>
              </a:solidFill>
            </a:endParaRPr>
          </a:p>
        </p:txBody>
      </p:sp>
      <p:sp>
        <p:nvSpPr>
          <p:cNvPr id="5" name="4 - Θέση περιεχομένου"/>
          <p:cNvSpPr>
            <a:spLocks noGrp="1"/>
          </p:cNvSpPr>
          <p:nvPr>
            <p:ph sz="quarter" idx="1"/>
          </p:nvPr>
        </p:nvSpPr>
        <p:spPr/>
        <p:txBody>
          <a:bodyPr/>
          <a:lstStyle/>
          <a:p>
            <a:r>
              <a:rPr lang="el-GR" dirty="0" err="1" smtClean="0"/>
              <a:t>Αντικαταστηστε</a:t>
            </a:r>
            <a:r>
              <a:rPr lang="el-GR" dirty="0" smtClean="0"/>
              <a:t> τις βλαβερές για την υγεία και το περιβάλλον πλαστικές συσκευασίες με νέες οικολογικές από φυσικά υλικά.</a:t>
            </a:r>
            <a:endParaRPr lang="el-GR" dirty="0"/>
          </a:p>
        </p:txBody>
      </p:sp>
      <p:pic>
        <p:nvPicPr>
          <p:cNvPr id="6" name="5 - Εικόνα" descr="antikatastasi (1).jpg"/>
          <p:cNvPicPr>
            <a:picLocks noChangeAspect="1"/>
          </p:cNvPicPr>
          <p:nvPr/>
        </p:nvPicPr>
        <p:blipFill>
          <a:blip r:embed="rId2"/>
          <a:stretch>
            <a:fillRect/>
          </a:stretch>
        </p:blipFill>
        <p:spPr>
          <a:xfrm>
            <a:off x="2714612" y="3143248"/>
            <a:ext cx="4095752" cy="30718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274638"/>
            <a:ext cx="7281890" cy="725470"/>
          </a:xfrm>
        </p:spPr>
        <p:txBody>
          <a:bodyPr/>
          <a:lstStyle/>
          <a:p>
            <a:r>
              <a:rPr lang="el-GR" dirty="0" smtClean="0">
                <a:solidFill>
                  <a:schemeClr val="tx1"/>
                </a:solidFill>
              </a:rPr>
              <a:t>ΠΗΓΕΣ ΠΛΗΡΟΦΟΡΗΣΗΣ</a:t>
            </a:r>
            <a:endParaRPr lang="el-GR" dirty="0">
              <a:solidFill>
                <a:schemeClr val="tx1"/>
              </a:solidFill>
            </a:endParaRPr>
          </a:p>
        </p:txBody>
      </p:sp>
      <p:sp>
        <p:nvSpPr>
          <p:cNvPr id="3" name="2 - Θέση περιεχομένου"/>
          <p:cNvSpPr>
            <a:spLocks noGrp="1"/>
          </p:cNvSpPr>
          <p:nvPr>
            <p:ph sz="quarter" idx="1"/>
          </p:nvPr>
        </p:nvSpPr>
        <p:spPr>
          <a:xfrm>
            <a:off x="428596" y="1142984"/>
            <a:ext cx="6858048" cy="4071966"/>
          </a:xfrm>
        </p:spPr>
        <p:txBody>
          <a:bodyPr>
            <a:normAutofit/>
          </a:bodyPr>
          <a:lstStyle/>
          <a:p>
            <a:r>
              <a:rPr lang="de-DE" sz="2000" dirty="0" smtClean="0">
                <a:hlinkClick r:id="rId2"/>
              </a:rPr>
              <a:t>https://www.hellasecoproducts.com/viodiaspomena/</a:t>
            </a:r>
            <a:endParaRPr lang="el-GR" sz="2000" dirty="0" smtClean="0"/>
          </a:p>
          <a:p>
            <a:r>
              <a:rPr lang="de-DE" sz="2000" dirty="0" smtClean="0">
                <a:hlinkClick r:id="rId3"/>
              </a:rPr>
              <a:t>https://www.altsantiri.gr/advertorial/705947/mathainoyme-ti-einai-kai-giati-prepei-na-protimoyme-ta-viodiaspomena-kalamakia/</a:t>
            </a:r>
            <a:r>
              <a:rPr lang="el-GR" sz="2000" dirty="0" smtClean="0"/>
              <a:t> </a:t>
            </a:r>
          </a:p>
          <a:p>
            <a:r>
              <a:rPr lang="de-DE" sz="2000" dirty="0" smtClean="0">
                <a:hlinkClick r:id="rId4"/>
              </a:rPr>
              <a:t>https://www.greenpeace.org/greece/issues/plastika/9431/lyseis-gia-tin-plastiki-rypansi/</a:t>
            </a:r>
            <a:endParaRPr lang="el-GR" sz="2000" dirty="0" smtClean="0"/>
          </a:p>
          <a:p>
            <a:r>
              <a:rPr lang="de-DE" sz="2000" dirty="0" smtClean="0">
                <a:hlinkClick r:id="rId5"/>
              </a:rPr>
              <a:t>https://www.tovima.gr/2019/04/29/science/ereyna-ta-plastika-apeiloun-amesa-to-perivallon-kai-tis-zoes-mas/</a:t>
            </a:r>
            <a:endParaRPr lang="el-GR" sz="2000" dirty="0" smtClean="0"/>
          </a:p>
          <a:p>
            <a:endParaRPr lang="el-GR" sz="2000" dirty="0"/>
          </a:p>
        </p:txBody>
      </p:sp>
      <p:pic>
        <p:nvPicPr>
          <p:cNvPr id="4" name="3 - Εικόνα" descr="eresources1.jpg"/>
          <p:cNvPicPr>
            <a:picLocks noChangeAspect="1"/>
          </p:cNvPicPr>
          <p:nvPr/>
        </p:nvPicPr>
        <p:blipFill>
          <a:blip r:embed="rId6"/>
          <a:stretch>
            <a:fillRect/>
          </a:stretch>
        </p:blipFill>
        <p:spPr>
          <a:xfrm>
            <a:off x="2786050" y="4429132"/>
            <a:ext cx="3086112" cy="2064266"/>
          </a:xfrm>
          <a:prstGeom prst="rect">
            <a:avLst/>
          </a:prstGeom>
        </p:spPr>
      </p:pic>
    </p:spTree>
  </p:cSld>
  <p:clrMapOvr>
    <a:masterClrMapping/>
  </p:clrMapOvr>
  <p:transition>
    <p:strips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ΤΙ ΕΊΝΑΙ ΤΑ ΠΛΑΣΤΙΚΑ</a:t>
            </a:r>
            <a:r>
              <a:rPr lang="el-GR" dirty="0" smtClean="0"/>
              <a:t>;</a:t>
            </a:r>
            <a:endParaRPr lang="el-GR" dirty="0"/>
          </a:p>
        </p:txBody>
      </p:sp>
      <p:sp>
        <p:nvSpPr>
          <p:cNvPr id="3" name="2 - Θέση περιεχομένου"/>
          <p:cNvSpPr>
            <a:spLocks noGrp="1"/>
          </p:cNvSpPr>
          <p:nvPr>
            <p:ph sz="quarter" idx="1"/>
          </p:nvPr>
        </p:nvSpPr>
        <p:spPr/>
        <p:txBody>
          <a:bodyPr/>
          <a:lstStyle/>
          <a:p>
            <a:r>
              <a:rPr lang="el-GR" b="1" dirty="0" smtClean="0"/>
              <a:t>Τα πλαστικά είναι τα υλικά τα οποία έχουν ως κύριο συστατικό ένα πολυμερές και διάφορες πρόσθετες ουσίες.  </a:t>
            </a:r>
          </a:p>
        </p:txBody>
      </p:sp>
      <p:pic>
        <p:nvPicPr>
          <p:cNvPr id="4" name="3 - Εικόνα" descr="to_plastiko_kai_pos_epidra_i_xrisi_tou_sto_perivallon_featured.jpg"/>
          <p:cNvPicPr>
            <a:picLocks noChangeAspect="1"/>
          </p:cNvPicPr>
          <p:nvPr/>
        </p:nvPicPr>
        <p:blipFill>
          <a:blip r:embed="rId2"/>
          <a:stretch>
            <a:fillRect/>
          </a:stretch>
        </p:blipFill>
        <p:spPr>
          <a:xfrm flipV="1">
            <a:off x="2000232" y="3143248"/>
            <a:ext cx="4670426" cy="2816666"/>
          </a:xfrm>
          <a:prstGeom prst="rect">
            <a:avLst/>
          </a:prstGeom>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74638"/>
            <a:ext cx="7639080" cy="1225536"/>
          </a:xfrm>
        </p:spPr>
        <p:txBody>
          <a:bodyPr>
            <a:normAutofit/>
          </a:bodyPr>
          <a:lstStyle/>
          <a:p>
            <a:r>
              <a:rPr lang="el-GR" sz="2800" dirty="0" smtClean="0">
                <a:solidFill>
                  <a:schemeClr val="tx1"/>
                </a:solidFill>
              </a:rPr>
              <a:t>ΕΥΧΑΡΙΣΤΩ ΓΙΑ ΤΗΝ ΠΑΡΑΚΟΛΟΥΘΗΣΗ!</a:t>
            </a:r>
            <a:endParaRPr lang="el-GR" sz="2800" dirty="0">
              <a:solidFill>
                <a:schemeClr val="tx1"/>
              </a:solidFill>
            </a:endParaRPr>
          </a:p>
        </p:txBody>
      </p:sp>
      <p:pic>
        <p:nvPicPr>
          <p:cNvPr id="6" name="5 - Θέση περιεχομένου" descr="images (3).jpg"/>
          <p:cNvPicPr>
            <a:picLocks noGrp="1" noChangeAspect="1"/>
          </p:cNvPicPr>
          <p:nvPr>
            <p:ph sz="quarter" idx="1"/>
          </p:nvPr>
        </p:nvPicPr>
        <p:blipFill>
          <a:blip r:embed="rId2"/>
          <a:stretch>
            <a:fillRect/>
          </a:stretch>
        </p:blipFill>
        <p:spPr>
          <a:xfrm>
            <a:off x="1428728" y="2143116"/>
            <a:ext cx="6484275" cy="3643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ΠΑΡΑΓΩΓΗ ΠΛΑΣΤΙΚΩΝ </a:t>
            </a:r>
            <a:endParaRPr lang="el-GR" dirty="0"/>
          </a:p>
        </p:txBody>
      </p:sp>
      <p:sp>
        <p:nvSpPr>
          <p:cNvPr id="3" name="2 - Θέση περιεχομένου"/>
          <p:cNvSpPr>
            <a:spLocks noGrp="1"/>
          </p:cNvSpPr>
          <p:nvPr>
            <p:ph sz="quarter" idx="1"/>
          </p:nvPr>
        </p:nvSpPr>
        <p:spPr>
          <a:xfrm>
            <a:off x="714348" y="1600200"/>
            <a:ext cx="7210452" cy="4186254"/>
          </a:xfrm>
        </p:spPr>
        <p:txBody>
          <a:bodyPr/>
          <a:lstStyle/>
          <a:p>
            <a:r>
              <a:rPr lang="el-GR" dirty="0" smtClean="0"/>
              <a:t>Τα πλαστικά παράγονται από τα παραπροϊόντα διύλισης του πετρελαίου, που αντί να καούν και να  μολύνουν το περιβάλλον, μετατρέπονται σε πλαστικά. Τα πλαστικά μπορούν να χρησιμοποιηθούν για μεγάλο χρονικό διάστημα, μπορούν να ανακυκλωθούν ή και να καούν για την παραγωγή ενέργειας.</a:t>
            </a:r>
            <a:endParaRPr lang="el-GR" dirty="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ΠΛΕΟΝΕΚΤΗΜΑΤΑ ΤΩΝ ΠΛΑΣΤΙΚΩΝ </a:t>
            </a:r>
            <a:endParaRPr lang="el-GR" dirty="0"/>
          </a:p>
        </p:txBody>
      </p:sp>
      <p:sp>
        <p:nvSpPr>
          <p:cNvPr id="3" name="2 - Θέση περιεχομένου"/>
          <p:cNvSpPr>
            <a:spLocks noGrp="1"/>
          </p:cNvSpPr>
          <p:nvPr>
            <p:ph sz="quarter" idx="1"/>
          </p:nvPr>
        </p:nvSpPr>
        <p:spPr/>
        <p:txBody>
          <a:bodyPr>
            <a:normAutofit/>
          </a:bodyPr>
          <a:lstStyle/>
          <a:p>
            <a:r>
              <a:rPr lang="el-GR" sz="2300" b="1" dirty="0" smtClean="0"/>
              <a:t>Χαμηλό κόστος παραγωγής </a:t>
            </a:r>
          </a:p>
          <a:p>
            <a:r>
              <a:rPr lang="el-GR" sz="2300" b="1" dirty="0" smtClean="0"/>
              <a:t>Η ελαστικότητα </a:t>
            </a:r>
          </a:p>
          <a:p>
            <a:r>
              <a:rPr lang="el-GR" sz="2300" b="1" dirty="0" smtClean="0"/>
              <a:t>Η αντοχή στην θραύση </a:t>
            </a:r>
          </a:p>
          <a:p>
            <a:r>
              <a:rPr lang="el-GR" sz="2300" b="1" dirty="0" smtClean="0"/>
              <a:t>Η πλαστικότητα </a:t>
            </a:r>
          </a:p>
          <a:p>
            <a:r>
              <a:rPr lang="el-GR" sz="2300" b="1" dirty="0" smtClean="0"/>
              <a:t>Οι μονωτικές ιδιότητες κ.ά</a:t>
            </a:r>
            <a:r>
              <a:rPr lang="el-GR" sz="2300" dirty="0" smtClean="0"/>
              <a:t>.</a:t>
            </a:r>
          </a:p>
        </p:txBody>
      </p:sp>
      <p:pic>
        <p:nvPicPr>
          <p:cNvPr id="4" name="3 - Εικόνα" descr="plastika-mias-chrisis.jpg"/>
          <p:cNvPicPr>
            <a:picLocks noChangeAspect="1"/>
          </p:cNvPicPr>
          <p:nvPr/>
        </p:nvPicPr>
        <p:blipFill>
          <a:blip r:embed="rId2"/>
          <a:stretch>
            <a:fillRect/>
          </a:stretch>
        </p:blipFill>
        <p:spPr>
          <a:xfrm>
            <a:off x="2285984" y="4000504"/>
            <a:ext cx="4648289" cy="2214578"/>
          </a:xfrm>
          <a:prstGeom prst="rect">
            <a:avLst/>
          </a:prstGeom>
        </p:spPr>
      </p:pic>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ΠΛΑΣΤΙΚΑ ΣΤΗΝ ΖΩΗ ΜΑΣ </a:t>
            </a:r>
            <a:endParaRPr lang="el-GR" dirty="0"/>
          </a:p>
        </p:txBody>
      </p:sp>
      <p:sp>
        <p:nvSpPr>
          <p:cNvPr id="3" name="2 - Θέση περιεχομένου"/>
          <p:cNvSpPr>
            <a:spLocks noGrp="1"/>
          </p:cNvSpPr>
          <p:nvPr>
            <p:ph sz="quarter" idx="1"/>
          </p:nvPr>
        </p:nvSpPr>
        <p:spPr/>
        <p:txBody>
          <a:bodyPr/>
          <a:lstStyle/>
          <a:p>
            <a:r>
              <a:rPr lang="el-GR" dirty="0" smtClean="0"/>
              <a:t>Τα πλαστικά έχουν επικρατήσει στην αγορά για τις πολλαπλές εφαρμογές τους στην καθημερινή μας ζωή, την βιομηχανία, την γεωργία, την τεχνολογία.  </a:t>
            </a:r>
          </a:p>
          <a:p>
            <a:endParaRPr lang="el-GR" dirty="0"/>
          </a:p>
        </p:txBody>
      </p:sp>
      <p:pic>
        <p:nvPicPr>
          <p:cNvPr id="4" name="3 - Εικόνα" descr="αρχείο λήψης (2).jpg"/>
          <p:cNvPicPr>
            <a:picLocks noChangeAspect="1"/>
          </p:cNvPicPr>
          <p:nvPr/>
        </p:nvPicPr>
        <p:blipFill>
          <a:blip r:embed="rId2"/>
          <a:stretch>
            <a:fillRect/>
          </a:stretch>
        </p:blipFill>
        <p:spPr>
          <a:xfrm>
            <a:off x="2786050" y="3786190"/>
            <a:ext cx="3786214" cy="2167193"/>
          </a:xfrm>
          <a:prstGeom prst="rect">
            <a:avLst/>
          </a:prstGeom>
        </p:spPr>
      </p:pic>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ΑΠΕΙΛΗ ΤΩΝ ΠΛΑΣΤΙΚΩΝ ΣΤΗΝ ΖΩΗ ΜΑΣ </a:t>
            </a:r>
            <a:endParaRPr lang="el-GR" dirty="0"/>
          </a:p>
        </p:txBody>
      </p:sp>
      <p:sp>
        <p:nvSpPr>
          <p:cNvPr id="3" name="2 - Θέση περιεχομένου"/>
          <p:cNvSpPr>
            <a:spLocks noGrp="1"/>
          </p:cNvSpPr>
          <p:nvPr>
            <p:ph sz="quarter" idx="1"/>
          </p:nvPr>
        </p:nvSpPr>
        <p:spPr/>
        <p:txBody>
          <a:bodyPr/>
          <a:lstStyle/>
          <a:p>
            <a:r>
              <a:rPr lang="el-GR" dirty="0" smtClean="0"/>
              <a:t>Τα πλαστικά υπολείμματα εντοπίζονται σε είδη, όπως οι θαλάσσιες χελώνες, οι φώκιες, οι φάλαινες, αλλά και στα πουλιά, αλλά επίσης σε ψάρια και οστρακοειδή και ως εκ τούτου στην ανθρώπινη τροφική αλυσίδα. </a:t>
            </a:r>
            <a:endParaRPr lang="el-GR" dirty="0"/>
          </a:p>
        </p:txBody>
      </p:sp>
      <p:pic>
        <p:nvPicPr>
          <p:cNvPr id="4" name="3 - Εικόνα" descr="αρχείο λήψης (4).jpg"/>
          <p:cNvPicPr>
            <a:picLocks noChangeAspect="1"/>
          </p:cNvPicPr>
          <p:nvPr/>
        </p:nvPicPr>
        <p:blipFill>
          <a:blip r:embed="rId3"/>
          <a:stretch>
            <a:fillRect/>
          </a:stretch>
        </p:blipFill>
        <p:spPr>
          <a:xfrm>
            <a:off x="1000100" y="3857628"/>
            <a:ext cx="2790825" cy="1638300"/>
          </a:xfrm>
          <a:prstGeom prst="rect">
            <a:avLst/>
          </a:prstGeom>
        </p:spPr>
      </p:pic>
      <p:pic>
        <p:nvPicPr>
          <p:cNvPr id="5" name="4 - Εικόνα" descr="images (2).jpg"/>
          <p:cNvPicPr>
            <a:picLocks noChangeAspect="1"/>
          </p:cNvPicPr>
          <p:nvPr/>
        </p:nvPicPr>
        <p:blipFill>
          <a:blip r:embed="rId4"/>
          <a:stretch>
            <a:fillRect/>
          </a:stretch>
        </p:blipFill>
        <p:spPr>
          <a:xfrm>
            <a:off x="4500562" y="3857628"/>
            <a:ext cx="2838450" cy="1609725"/>
          </a:xfrm>
          <a:prstGeom prst="rect">
            <a:avLst/>
          </a:prstGeom>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ΠΛΑΣΤΙΚΑ ΚΑΙ ΠΕΡΙΒΑΛΛΟΝ</a:t>
            </a:r>
            <a:endParaRPr lang="el-GR" dirty="0"/>
          </a:p>
        </p:txBody>
      </p:sp>
      <p:sp>
        <p:nvSpPr>
          <p:cNvPr id="3" name="2 - Θέση περιεχομένου"/>
          <p:cNvSpPr>
            <a:spLocks noGrp="1"/>
          </p:cNvSpPr>
          <p:nvPr>
            <p:ph sz="quarter" idx="1"/>
          </p:nvPr>
        </p:nvSpPr>
        <p:spPr/>
        <p:txBody>
          <a:bodyPr/>
          <a:lstStyle/>
          <a:p>
            <a:r>
              <a:rPr lang="el-GR" b="1" dirty="0" smtClean="0"/>
              <a:t>Τα πλαστικά που χρησιμοποιούνται ως υλικά συσκευασίας πέραν των σημαντικών πλεονεκτημάτων που αναφέρθηκαν παραπάνω έχουν και ένα σημαντικό μειονέκτημα. Όταν (κακώς) απορριφθούν στο περιβάλλον, το ρυπαίνουν. Υλικά συσκευασίας από πολυαιθυλένιο, πολυπροπυλένιο και </a:t>
            </a:r>
            <a:r>
              <a:rPr lang="el-GR" b="1" dirty="0" err="1" smtClean="0"/>
              <a:t>πολυστυρένιο</a:t>
            </a:r>
            <a:r>
              <a:rPr lang="el-GR" b="1" dirty="0" smtClean="0"/>
              <a:t> τελικά </a:t>
            </a:r>
            <a:r>
              <a:rPr lang="el-GR" b="1" dirty="0" err="1" smtClean="0"/>
              <a:t>βιοδιασπώνται</a:t>
            </a:r>
            <a:r>
              <a:rPr lang="el-GR" b="1" dirty="0" smtClean="0"/>
              <a:t> από μικροοργανισμούς που υπάρχουν στην φύση προς διοξείδιο του άνθρακος, νερό και βιομάζα.</a:t>
            </a:r>
            <a:endParaRPr lang="el-GR" b="1" dirty="0"/>
          </a:p>
        </p:txBody>
      </p:sp>
    </p:spTree>
  </p:cSld>
  <p:clrMapOvr>
    <a:masterClrMapping/>
  </p:clrMapOvr>
  <p:transition>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ΜΕΤΡΑ ΚΑΤΆ  ΤΟΥ ΠΛΑΣΤΙΚΟΥ</a:t>
            </a:r>
            <a:endParaRPr lang="el-GR" dirty="0"/>
          </a:p>
        </p:txBody>
      </p:sp>
      <p:sp>
        <p:nvSpPr>
          <p:cNvPr id="3" name="2 - Θέση περιεχομένου"/>
          <p:cNvSpPr>
            <a:spLocks noGrp="1"/>
          </p:cNvSpPr>
          <p:nvPr>
            <p:ph sz="quarter" idx="1"/>
          </p:nvPr>
        </p:nvSpPr>
        <p:spPr/>
        <p:txBody>
          <a:bodyPr/>
          <a:lstStyle/>
          <a:p>
            <a:r>
              <a:rPr lang="el-GR" dirty="0" smtClean="0"/>
              <a:t>Λαμβάνοντας υπόψη του τα παραπάνω  στοιχεία, το Ευρωκοινοβούλιο ενέκρινε έναν νέο νόμο σχετικά με την οριστική απαγόρευση των πλαστικών αντικειμένων μιας χρήσης, όπως πιάτα, μαχαιροπίρουνα, καλαμάκια, </a:t>
            </a:r>
            <a:r>
              <a:rPr lang="el-GR" dirty="0" err="1" smtClean="0"/>
              <a:t>μπατονέτες</a:t>
            </a:r>
            <a:r>
              <a:rPr lang="el-GR" dirty="0" smtClean="0"/>
              <a:t>.</a:t>
            </a:r>
          </a:p>
          <a:p>
            <a:r>
              <a:rPr lang="el-GR" dirty="0" smtClean="0"/>
              <a:t>Η απαγόρευση για τα πλαστικά μαχαιροπίρουνα μιας χρήσης, τις </a:t>
            </a:r>
            <a:r>
              <a:rPr lang="el-GR" dirty="0" err="1" smtClean="0"/>
              <a:t>μπατονέτες</a:t>
            </a:r>
            <a:r>
              <a:rPr lang="el-GR" dirty="0" smtClean="0"/>
              <a:t>, τα καλαμάκια και τους αναδευτήρες ποτών από πλαστικό θα τεθεί σε ισχύ από το 2021. </a:t>
            </a:r>
          </a:p>
          <a:p>
            <a:endParaRPr lang="el-GR" dirty="0"/>
          </a:p>
        </p:txBody>
      </p:sp>
    </p:spTree>
  </p:cSld>
  <p:clrMapOvr>
    <a:masterClrMapping/>
  </p:clrMapOvr>
  <p:transition>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ΛΥΣΕΙΣ ΓΙΑ ΤΗΝ ΠΛΑΣΤΙΚΗ ΡΥΠΝΑΣΗ </a:t>
            </a:r>
            <a:endParaRPr lang="el-GR" dirty="0"/>
          </a:p>
        </p:txBody>
      </p:sp>
      <p:sp>
        <p:nvSpPr>
          <p:cNvPr id="3" name="2 - Θέση περιεχομένου"/>
          <p:cNvSpPr>
            <a:spLocks noGrp="1"/>
          </p:cNvSpPr>
          <p:nvPr>
            <p:ph sz="quarter" idx="1"/>
          </p:nvPr>
        </p:nvSpPr>
        <p:spPr/>
        <p:txBody>
          <a:bodyPr/>
          <a:lstStyle/>
          <a:p>
            <a:r>
              <a:rPr lang="el-GR" b="1" dirty="0" err="1" smtClean="0"/>
              <a:t>Βιοπλαστικό</a:t>
            </a:r>
            <a:endParaRPr lang="el-GR" dirty="0" smtClean="0"/>
          </a:p>
          <a:p>
            <a:r>
              <a:rPr lang="el-GR" b="1" dirty="0" smtClean="0"/>
              <a:t>Ανακύκλωση</a:t>
            </a:r>
            <a:endParaRPr lang="el-GR" dirty="0" smtClean="0"/>
          </a:p>
          <a:p>
            <a:r>
              <a:rPr lang="el-GR" b="1" dirty="0" smtClean="0"/>
              <a:t>Χημική ανακύκλωση</a:t>
            </a:r>
            <a:endParaRPr lang="el-GR" dirty="0" smtClean="0"/>
          </a:p>
          <a:p>
            <a:r>
              <a:rPr lang="el-GR" b="1" dirty="0" smtClean="0"/>
              <a:t>Καύση σκουπιδιών</a:t>
            </a:r>
          </a:p>
          <a:p>
            <a:pPr>
              <a:buNone/>
            </a:pPr>
            <a:r>
              <a:rPr lang="el-GR" dirty="0" smtClean="0"/>
              <a:t/>
            </a:r>
            <a:br>
              <a:rPr lang="el-GR" dirty="0" smtClean="0"/>
            </a:br>
            <a:r>
              <a:rPr lang="el-GR" dirty="0" smtClean="0"/>
              <a:t/>
            </a:r>
            <a:br>
              <a:rPr lang="el-GR" dirty="0" smtClean="0"/>
            </a:br>
            <a:r>
              <a:rPr lang="el-GR" dirty="0" smtClean="0"/>
              <a:t/>
            </a:r>
            <a:br>
              <a:rPr lang="el-GR" dirty="0" smtClean="0"/>
            </a:br>
            <a:endParaRPr lang="el-GR" dirty="0"/>
          </a:p>
        </p:txBody>
      </p:sp>
      <p:pic>
        <p:nvPicPr>
          <p:cNvPr id="4" name="3 - Εικόνα" descr="volodymyr-hryshchenko-lhe9c_va1f8-unsplash.jpg"/>
          <p:cNvPicPr>
            <a:picLocks noChangeAspect="1"/>
          </p:cNvPicPr>
          <p:nvPr/>
        </p:nvPicPr>
        <p:blipFill>
          <a:blip r:embed="rId2"/>
          <a:stretch>
            <a:fillRect/>
          </a:stretch>
        </p:blipFill>
        <p:spPr>
          <a:xfrm>
            <a:off x="3357554" y="3714752"/>
            <a:ext cx="4143379" cy="2325817"/>
          </a:xfrm>
          <a:prstGeom prst="rect">
            <a:avLst/>
          </a:prstGeom>
        </p:spPr>
      </p:pic>
    </p:spTree>
  </p:cSld>
  <p:clrMapOvr>
    <a:masterClrMapping/>
  </p:clrMapOvr>
  <p:transition>
    <p:zoom dir="in"/>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178</TotalTime>
  <Words>825</Words>
  <Application>Microsoft Office PowerPoint</Application>
  <PresentationFormat>Προβολή στην οθόνη (4:3)</PresentationFormat>
  <Paragraphs>74</Paragraphs>
  <Slides>20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Προεξοχή</vt:lpstr>
      <vt:lpstr>ΠΛΑΣΤΙΚΑ ΚΑΙ ΠΕΡΙΒΑΛΛΟΝ ΥΠΑΡΧΕΙ ΛΥΣΗ ;</vt:lpstr>
      <vt:lpstr>ΤΙ ΕΊΝΑΙ ΤΑ ΠΛΑΣΤΙΚΑ;</vt:lpstr>
      <vt:lpstr>ΠΑΡΑΓΩΓΗ ΠΛΑΣΤΙΚΩΝ </vt:lpstr>
      <vt:lpstr>ΠΛΕΟΝΕΚΤΗΜΑΤΑ ΤΩΝ ΠΛΑΣΤΙΚΩΝ </vt:lpstr>
      <vt:lpstr>ΤΑ ΠΛΑΣΤΙΚΑ ΣΤΗΝ ΖΩΗ ΜΑΣ </vt:lpstr>
      <vt:lpstr>Η ΑΠΕΙΛΗ ΤΩΝ ΠΛΑΣΤΙΚΩΝ ΣΤΗΝ ΖΩΗ ΜΑΣ </vt:lpstr>
      <vt:lpstr>ΠΛΑΣΤΙΚΑ ΚΑΙ ΠΕΡΙΒΑΛΛΟΝ</vt:lpstr>
      <vt:lpstr>ΜΕΤΡΑ ΚΑΤΆ  ΤΟΥ ΠΛΑΣΤΙΚΟΥ</vt:lpstr>
      <vt:lpstr>ΛΥΣΕΙΣ ΓΙΑ ΤΗΝ ΠΛΑΣΤΙΚΗ ΡΥΠΝΑΣΗ </vt:lpstr>
      <vt:lpstr>ΒΙΟΠΛΑΣΤΙΚΟ</vt:lpstr>
      <vt:lpstr>ΑΝΑΚΥΚΛΩΣΗ</vt:lpstr>
      <vt:lpstr>ΧΗΜΙΚΗ ΑΝΑΚΥΚΛΩΣΗ</vt:lpstr>
      <vt:lpstr>ΚΑΥΣΗ ΣΚΟΥΠΙΔΙΩΝ</vt:lpstr>
      <vt:lpstr>ΒΙΟΔΙΑΣΠΩΜΕΝΑ </vt:lpstr>
      <vt:lpstr>ΛΟΓΟΙ ΓΙΑ ΝΑ ΑΝΤΙΚΑΤΑΣΤΗΣΕΤΕ ΤΑ ΠΛΑΣΤΙΚΑ ΣΕ ΜΙΑ ΕΠΙΧΕΙΡΙΣΗ</vt:lpstr>
      <vt:lpstr>Βιοδιασπώμενα καλαμάκια </vt:lpstr>
      <vt:lpstr>Χάρτινα ποτήρια </vt:lpstr>
      <vt:lpstr>Αντικατάσταση πλαστικών με άλλα οικολογικά και Κομποστοποιήσιμα </vt:lpstr>
      <vt:lpstr>ΠΗΓΕΣ ΠΛΗΡΟΦΟΡΗΣΗΣ</vt:lpstr>
      <vt:lpstr>ΕΥΧΑΡΙΣΤΩ ΓΙΑ ΤΗΝ ΠΑΡΑΚΟΛΟΥΘΗΣΗ!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Κατσού</dc:creator>
  <cp:lastModifiedBy>PowerPC</cp:lastModifiedBy>
  <cp:revision>21</cp:revision>
  <dcterms:created xsi:type="dcterms:W3CDTF">2021-02-27T17:49:11Z</dcterms:created>
  <dcterms:modified xsi:type="dcterms:W3CDTF">2021-03-20T16:31:36Z</dcterms:modified>
</cp:coreProperties>
</file>