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9" r:id="rId11"/>
    <p:sldId id="273" r:id="rId12"/>
    <p:sldId id="271" r:id="rId13"/>
    <p:sldId id="267" r:id="rId14"/>
    <p:sldId id="272" r:id="rId15"/>
    <p:sldId id="266" r:id="rId16"/>
    <p:sldId id="265" r:id="rId17"/>
    <p:sldId id="27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EF9776-C7DF-428C-9C0F-C7C90A1A559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7FBB3C0-D7D3-4307-8449-2A4E530316BF}" type="datetimeFigureOut">
              <a:rPr lang="el-GR" smtClean="0"/>
              <a:pPr/>
              <a:t>20/3/2021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C9EF9776-C7DF-428C-9C0F-C7C90A1A5591}"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7FBB3C0-D7D3-4307-8449-2A4E530316BF}" type="datetimeFigureOut">
              <a:rPr lang="el-GR" smtClean="0"/>
              <a:pPr/>
              <a:t>20/3/2021</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EF9776-C7DF-428C-9C0F-C7C90A1A5591}"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aiapedia.gr/gaiapedia/index.php/%CE%91%CF%81%CF%87%CE%B5%CE%AF%CE%BF:%CE%92%CE%B1%CF%86%CE%AE.jp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aiapedia.gr/gaiapedia/index.php/%CE%91%CF%81%CF%87%CE%B5%CE%AF%CE%BF:%CE%A6%CE%B9%CE%BD%CE%AF%CF%81%CE%B9%CF%83%CE%BC%CE%B1.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aiapedia.gr/gaiapedia/index.php/%CE%91%CF%81%CF%87%CE%B5%CE%AF%CE%BF:%CE%8E%CF%86%CE%B1%CE%BD%CF%83%CE%B7.jp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429124" y="2786058"/>
            <a:ext cx="4357718" cy="646331"/>
          </a:xfrm>
          <a:prstGeom prst="rect">
            <a:avLst/>
          </a:prstGeom>
          <a:noFill/>
        </p:spPr>
        <p:txBody>
          <a:bodyPr wrap="square" rtlCol="0">
            <a:spAutoFit/>
          </a:bodyPr>
          <a:lstStyle/>
          <a:p>
            <a:r>
              <a:rPr lang="el-GR" sz="3600" dirty="0" smtClean="0"/>
              <a:t>ΦΥΣΙΚΟ ΜΕΤΑΞΙ </a:t>
            </a:r>
            <a:endParaRPr lang="el-GR" sz="3600" dirty="0"/>
          </a:p>
        </p:txBody>
      </p:sp>
      <p:pic>
        <p:nvPicPr>
          <p:cNvPr id="3" name="2 - Εικόνα" descr="images.jfif"/>
          <p:cNvPicPr>
            <a:picLocks noChangeAspect="1"/>
          </p:cNvPicPr>
          <p:nvPr/>
        </p:nvPicPr>
        <p:blipFill>
          <a:blip r:embed="rId2" cstate="print"/>
          <a:stretch>
            <a:fillRect/>
          </a:stretch>
        </p:blipFill>
        <p:spPr>
          <a:xfrm>
            <a:off x="1000100" y="2214554"/>
            <a:ext cx="3071834" cy="3071834"/>
          </a:xfrm>
          <a:prstGeom prst="rect">
            <a:avLst/>
          </a:prstGeom>
        </p:spPr>
      </p:pic>
      <p:pic>
        <p:nvPicPr>
          <p:cNvPr id="4" name="3 - Εικόνα" descr="κρεπ-σατεν.jpg"/>
          <p:cNvPicPr>
            <a:picLocks noChangeAspect="1"/>
          </p:cNvPicPr>
          <p:nvPr/>
        </p:nvPicPr>
        <p:blipFill>
          <a:blip r:embed="rId3" cstate="print"/>
          <a:stretch>
            <a:fillRect/>
          </a:stretch>
        </p:blipFill>
        <p:spPr>
          <a:xfrm>
            <a:off x="5286380" y="3929066"/>
            <a:ext cx="3214678" cy="2411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25288"/>
            <a:ext cx="9144000" cy="3410534"/>
          </a:xfrm>
          <a:prstGeom prst="rect">
            <a:avLst/>
          </a:prstGeom>
          <a:noFill/>
          <a:ln w="9525">
            <a:noFill/>
            <a:miter lim="800000"/>
            <a:headEnd/>
            <a:tailEnd/>
          </a:ln>
          <a:effectLst/>
        </p:spPr>
        <p:txBody>
          <a:bodyPr vert="horz" wrap="square" lIns="0" tIns="0" rIns="0" bIns="4761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00"/>
                </a:solidFill>
                <a:effectLst/>
                <a:latin typeface="Arial" charset="0"/>
                <a:cs typeface="Arial" charset="0"/>
              </a:rPr>
              <a:t>Βαφή:</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50" b="0" i="0" u="none" strike="noStrike" cap="none" normalizeH="0" baseline="0" dirty="0" smtClean="0">
                <a:ln>
                  <a:noFill/>
                </a:ln>
                <a:solidFill>
                  <a:srgbClr val="0645AD"/>
                </a:solidFill>
                <a:effectLst/>
                <a:latin typeface="Arial" charset="0"/>
                <a:cs typeface="Arial" charset="0"/>
                <a:hlinkClick r:id="rId2"/>
              </a:rPr>
              <a:t>  </a:t>
            </a:r>
            <a:endParaRPr kumimoji="0" lang="el-GR" sz="88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645AD"/>
                </a:solidFill>
                <a:effectLst/>
                <a:latin typeface="Arial" charset="0"/>
                <a:cs typeface="Arial" charset="0"/>
                <a:hlinkClick r:id="rId2" tooltip="Μεγέθυνση"/>
              </a:rPr>
              <a:t>  </a:t>
            </a:r>
            <a:r>
              <a:rPr kumimoji="0" lang="el-GR" sz="1050" b="0" i="0" u="none" strike="noStrike" cap="none" normalizeH="0" baseline="0" dirty="0" smtClean="0">
                <a:ln>
                  <a:noFill/>
                </a:ln>
                <a:solidFill>
                  <a:srgbClr val="0645AD"/>
                </a:solidFill>
                <a:effectLst/>
                <a:latin typeface="Arial" charset="0"/>
                <a:cs typeface="Arial" charset="0"/>
              </a:rPr>
              <a:t> </a:t>
            </a:r>
            <a:r>
              <a:rPr kumimoji="0" lang="el-GR" sz="1200" b="0" i="0" u="none" strike="noStrike" cap="none" normalizeH="0" baseline="0" dirty="0" smtClean="0">
                <a:ln>
                  <a:noFill/>
                </a:ln>
                <a:solidFill>
                  <a:srgbClr val="0645AD"/>
                </a:solidFill>
                <a:effectLst/>
                <a:latin typeface="Arial" charset="0"/>
                <a:cs typeface="Arial" charset="0"/>
              </a:rPr>
              <a:t>    </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Arial" charset="0"/>
                <a:cs typeface="Arial" charset="0"/>
              </a:rPr>
              <a:t>Εδώ γίνεται η επεξεργασία του υφάσματος με διάφορες διαδικασίες.</a:t>
            </a:r>
            <a:endParaRPr kumimoji="0" lang="el-GR"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smtClean="0">
                <a:ln>
                  <a:noFill/>
                </a:ln>
                <a:solidFill>
                  <a:srgbClr val="000000"/>
                </a:solidFill>
                <a:effectLst/>
                <a:latin typeface="Arial" charset="0"/>
                <a:cs typeface="Arial" charset="0"/>
              </a:rPr>
              <a:t>Οι διαδικασίες αυτές γίνονται είτε στο μεταξωτό νήμα είτε στο μεταξωτό ύφασμα και περιλαμβάνουν τα εξής στάδια:</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rgbClr val="000000"/>
                </a:solidFill>
                <a:effectLst/>
                <a:latin typeface="Arial" charset="0"/>
                <a:cs typeface="Arial" charset="0"/>
              </a:rPr>
              <a:t> Αποκολλάρισμα</a:t>
            </a:r>
            <a:endParaRPr lang="el-GR" dirty="0" smtClean="0">
              <a:solidFill>
                <a:srgbClr val="000000"/>
              </a:solidFill>
              <a:latin typeface="Arial" charset="0"/>
              <a:cs typeface="Arial"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el-GR" dirty="0" smtClean="0">
                <a:solidFill>
                  <a:srgbClr val="000000"/>
                </a:solidFill>
                <a:latin typeface="Arial" charset="0"/>
                <a:cs typeface="Arial" charset="0"/>
              </a:rPr>
              <a:t>Π</a:t>
            </a:r>
            <a:r>
              <a:rPr kumimoji="0" lang="el-GR" b="0" i="0" u="none" strike="noStrike" cap="none" normalizeH="0" baseline="0" dirty="0" smtClean="0">
                <a:ln>
                  <a:noFill/>
                </a:ln>
                <a:solidFill>
                  <a:srgbClr val="000000"/>
                </a:solidFill>
                <a:effectLst/>
                <a:latin typeface="Arial" charset="0"/>
                <a:cs typeface="Arial" charset="0"/>
              </a:rPr>
              <a:t>λύσιμο</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rgbClr val="000000"/>
                </a:solidFill>
                <a:effectLst/>
                <a:latin typeface="Arial" charset="0"/>
                <a:cs typeface="Arial" charset="0"/>
              </a:rPr>
              <a:t>Λεύκανση</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el-GR" dirty="0" smtClean="0">
                <a:solidFill>
                  <a:srgbClr val="000000"/>
                </a:solidFill>
                <a:latin typeface="Arial" charset="0"/>
                <a:cs typeface="Arial" charset="0"/>
              </a:rPr>
              <a:t>Β</a:t>
            </a:r>
            <a:r>
              <a:rPr kumimoji="0" lang="el-GR" b="0" i="0" u="none" strike="noStrike" cap="none" normalizeH="0" baseline="0" dirty="0" smtClean="0">
                <a:ln>
                  <a:noFill/>
                </a:ln>
                <a:solidFill>
                  <a:srgbClr val="000000"/>
                </a:solidFill>
                <a:effectLst/>
                <a:latin typeface="Arial" charset="0"/>
                <a:cs typeface="Arial" charset="0"/>
              </a:rPr>
              <a:t>άψιμο </a:t>
            </a: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lang="el-GR" dirty="0" smtClean="0">
                <a:solidFill>
                  <a:srgbClr val="000000"/>
                </a:solidFill>
                <a:latin typeface="Arial" charset="0"/>
                <a:cs typeface="Arial" charset="0"/>
              </a:rPr>
              <a:t>Φ</a:t>
            </a:r>
            <a:r>
              <a:rPr kumimoji="0" lang="el-GR" b="0" i="0" u="none" strike="noStrike" cap="none" normalizeH="0" baseline="0" dirty="0" smtClean="0">
                <a:ln>
                  <a:noFill/>
                </a:ln>
                <a:solidFill>
                  <a:srgbClr val="000000"/>
                </a:solidFill>
                <a:effectLst/>
                <a:latin typeface="Arial" charset="0"/>
                <a:cs typeface="Arial" charset="0"/>
              </a:rPr>
              <a:t>ινίρισμα</a:t>
            </a:r>
          </a:p>
          <a:p>
            <a:pPr marL="0" marR="0" lvl="0" indent="0" algn="l" defTabSz="914400" rtl="0" eaLnBrk="0" fontAlgn="base" latinLnBrk="0" hangingPunct="0">
              <a:lnSpc>
                <a:spcPct val="100000"/>
              </a:lnSpc>
              <a:spcBef>
                <a:spcPct val="0"/>
              </a:spcBef>
              <a:spcAft>
                <a:spcPct val="0"/>
              </a:spcAft>
              <a:buClrTx/>
              <a:buSzTx/>
              <a:buFontTx/>
              <a:buNone/>
              <a:tabLst/>
            </a:pPr>
            <a:r>
              <a:rPr lang="el-GR" dirty="0" smtClean="0">
                <a:solidFill>
                  <a:srgbClr val="000000"/>
                </a:solidFill>
                <a:latin typeface="Arial" charset="0"/>
                <a:cs typeface="Arial" charset="0"/>
              </a:rPr>
              <a:t>    </a:t>
            </a:r>
            <a:r>
              <a:rPr kumimoji="0" lang="el-GR" b="0" i="0" u="none" strike="noStrike" cap="none" normalizeH="0" baseline="0" dirty="0" smtClean="0">
                <a:ln>
                  <a:noFill/>
                </a:ln>
                <a:solidFill>
                  <a:srgbClr val="000000"/>
                </a:solidFill>
                <a:effectLst/>
                <a:latin typeface="Arial" charset="0"/>
                <a:cs typeface="Arial" charset="0"/>
              </a:rPr>
              <a:t>Τα διάφορα στάδια και η τεχνική που εφαρμόζεται κατά την επεξεργασία ποικίλουν ανάλογα με την κατάσταση στην οποία βρίσκεται το μετάξι, σε νήμα ή σε ύφασμα.</a:t>
            </a:r>
            <a:endParaRPr kumimoji="0" lang="el-GR" sz="1200" b="0" i="0" u="none" strike="noStrike" cap="none" normalizeH="0" baseline="0" dirty="0" smtClean="0">
              <a:ln>
                <a:noFill/>
              </a:ln>
              <a:solidFill>
                <a:schemeClr val="tx1"/>
              </a:solidFill>
              <a:effectLst/>
              <a:latin typeface="Arial" charset="0"/>
              <a:cs typeface="Arial" charset="0"/>
            </a:endParaRPr>
          </a:p>
        </p:txBody>
      </p:sp>
      <p:pic>
        <p:nvPicPr>
          <p:cNvPr id="2050" name="Picture 2" descr="http://www.gaiapedia.gr/gaiapedia/images/thumb/8/85/%CE%92%CE%B1%CF%86%CE%AE.jpg/180px-%CE%92%CE%B1%CF%86%CE%AE.jpg">
            <a:hlinkClick r:id="rId2"/>
          </p:cNvPr>
          <p:cNvPicPr>
            <a:picLocks noChangeAspect="1" noChangeArrowheads="1"/>
          </p:cNvPicPr>
          <p:nvPr/>
        </p:nvPicPr>
        <p:blipFill>
          <a:blip r:embed="rId3" cstate="print"/>
          <a:srcRect/>
          <a:stretch>
            <a:fillRect/>
          </a:stretch>
        </p:blipFill>
        <p:spPr bwMode="auto">
          <a:xfrm>
            <a:off x="5286380" y="4000504"/>
            <a:ext cx="3393305" cy="2262203"/>
          </a:xfrm>
          <a:prstGeom prst="rect">
            <a:avLst/>
          </a:prstGeom>
          <a:noFill/>
        </p:spPr>
      </p:pic>
      <p:pic>
        <p:nvPicPr>
          <p:cNvPr id="2051" name="Picture 3" descr="http://www.gaiapedia.gr/gaiapedia/skins/common/images/magnify-clip.png">
            <a:hlinkClick r:id="rId2" tooltip="Μεγέθυνση"/>
          </p:cNvPr>
          <p:cNvPicPr>
            <a:picLocks noChangeAspect="1" noChangeArrowheads="1"/>
          </p:cNvPicPr>
          <p:nvPr/>
        </p:nvPicPr>
        <p:blipFill>
          <a:blip r:embed="rId4" cstate="print"/>
          <a:srcRect/>
          <a:stretch>
            <a:fillRect/>
          </a:stretch>
        </p:blipFill>
        <p:spPr bwMode="auto">
          <a:xfrm>
            <a:off x="28575" y="-98425"/>
            <a:ext cx="142875" cy="1047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857232"/>
            <a:ext cx="7215238" cy="4093428"/>
          </a:xfrm>
          <a:prstGeom prst="rect">
            <a:avLst/>
          </a:prstGeom>
        </p:spPr>
        <p:txBody>
          <a:bodyPr wrap="square">
            <a:spAutoFit/>
          </a:bodyPr>
          <a:lstStyle/>
          <a:p>
            <a:pPr lvl="0" eaLnBrk="0" fontAlgn="base" hangingPunct="0">
              <a:spcBef>
                <a:spcPct val="0"/>
              </a:spcBef>
              <a:spcAft>
                <a:spcPct val="0"/>
              </a:spcAft>
            </a:pPr>
            <a:r>
              <a:rPr lang="el-GR" sz="2000" dirty="0" smtClean="0">
                <a:solidFill>
                  <a:srgbClr val="000000"/>
                </a:solidFill>
                <a:latin typeface="Arial" charset="0"/>
                <a:cs typeface="Arial" charset="0"/>
              </a:rPr>
              <a:t>Το αποκολλάρισμα είναι η διαδικασία αφαίρεσης ή ελάττωσης της φυσικής κόλας που έχει η μεταξωτή κλωστή. </a:t>
            </a:r>
          </a:p>
          <a:p>
            <a:pPr lvl="0" eaLnBrk="0" fontAlgn="base" hangingPunct="0">
              <a:spcBef>
                <a:spcPct val="0"/>
              </a:spcBef>
              <a:spcAft>
                <a:spcPct val="0"/>
              </a:spcAft>
            </a:pPr>
            <a:r>
              <a:rPr lang="el-GR" sz="2000" dirty="0" smtClean="0">
                <a:solidFill>
                  <a:srgbClr val="000000"/>
                </a:solidFill>
                <a:latin typeface="Arial" charset="0"/>
                <a:cs typeface="Arial" charset="0"/>
              </a:rPr>
              <a:t>Το στριμμένο νήμα ή το μεταξωτό ύφασμα πρέπει να βραστεί καλά σε καυτό νερό, σαπούνι και σόδα για να φύγει η κόλα του. Η διαδικασία αυτή μπορεί να επαναληφτεί 2 και 3 φορές μέχρι το μετάξι να αποκολλαριστεί τελείως και να αποκτήσει την ελαστικότητα που πρέπει. Αν θέλουμε να διατηρήσουνε το φυσικό του χρώμα, ακολουθεί η διαδικασία της λεύκανσης.</a:t>
            </a:r>
            <a:endParaRPr lang="el-GR" sz="1400" dirty="0" smtClean="0">
              <a:latin typeface="Arial" charset="0"/>
              <a:cs typeface="Arial" charset="0"/>
            </a:endParaRPr>
          </a:p>
          <a:p>
            <a:pPr lvl="0" eaLnBrk="0" fontAlgn="base" hangingPunct="0">
              <a:spcBef>
                <a:spcPct val="0"/>
              </a:spcBef>
              <a:spcAft>
                <a:spcPct val="0"/>
              </a:spcAft>
            </a:pPr>
            <a:r>
              <a:rPr lang="el-GR" sz="2000" dirty="0" smtClean="0">
                <a:solidFill>
                  <a:srgbClr val="000000"/>
                </a:solidFill>
                <a:latin typeface="Arial" charset="0"/>
                <a:cs typeface="Arial" charset="0"/>
              </a:rPr>
              <a:t>Το βάψιμο των μεταξωτών, γίνεται με 2 διαφορετικούς τρόπους. Σε θηλιές όταν γίνεται σε νήμα στριμμένο και σε έτοιμο μεταξωτό ύφασμα. Το βάψιμο του μεταξιού σε θηλιές γίνεται όταν το νήμα προορίζεται για την κατασκευή λεπτών υφασμάτων.</a:t>
            </a:r>
            <a:endParaRPr lang="el-GR" dirty="0" smtClean="0">
              <a:solidFill>
                <a:srgbClr val="0645AD"/>
              </a:solidFill>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793524"/>
            <a:ext cx="9286908" cy="1048349"/>
          </a:xfrm>
          <a:prstGeom prst="rect">
            <a:avLst/>
          </a:prstGeom>
          <a:noFill/>
          <a:ln w="9525">
            <a:noFill/>
            <a:miter lim="800000"/>
            <a:headEnd/>
            <a:tailEnd/>
          </a:ln>
          <a:effectLst/>
        </p:spPr>
        <p:txBody>
          <a:bodyPr vert="horz" wrap="square" lIns="0" tIns="0" rIns="0" bIns="4761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Φινίρισμα: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rgbClr val="0645AD"/>
                </a:solidFill>
                <a:effectLst/>
                <a:latin typeface="Arial" charset="0"/>
                <a:cs typeface="Arial" charset="0"/>
                <a:hlinkClick r:id="rId2"/>
              </a:rPr>
              <a:t>  </a:t>
            </a:r>
            <a:endParaRPr kumimoji="0" lang="el-GR" sz="76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800" b="0" i="0" u="none" strike="noStrike" cap="none" normalizeH="0" baseline="0" dirty="0" smtClean="0">
                <a:ln>
                  <a:noFill/>
                </a:ln>
                <a:solidFill>
                  <a:srgbClr val="0645AD"/>
                </a:solidFill>
                <a:effectLst/>
                <a:latin typeface="Arial" charset="0"/>
                <a:cs typeface="Arial" charset="0"/>
                <a:hlinkClick r:id="rId2" tooltip="Μεγέθυνση"/>
              </a:rPr>
              <a:t>  </a:t>
            </a:r>
            <a:r>
              <a:rPr kumimoji="0" lang="el-GR" sz="600" b="0" i="0" u="none" strike="noStrike" cap="none" normalizeH="0" baseline="0" dirty="0" smtClean="0">
                <a:ln>
                  <a:noFill/>
                </a:ln>
                <a:solidFill>
                  <a:srgbClr val="0645AD"/>
                </a:solidFill>
                <a:effectLst/>
                <a:latin typeface="Arial" charset="0"/>
                <a:cs typeface="Arial" charset="0"/>
              </a:rPr>
              <a:t> </a:t>
            </a:r>
            <a:r>
              <a:rPr kumimoji="0" lang="el-GR" sz="800" b="0" i="0" u="none" strike="noStrike" cap="none" normalizeH="0" baseline="0" dirty="0" smtClean="0">
                <a:ln>
                  <a:noFill/>
                </a:ln>
                <a:solidFill>
                  <a:srgbClr val="0645AD"/>
                </a:solidFill>
                <a:effectLst/>
                <a:latin typeface="Arial" charset="0"/>
                <a:cs typeface="Arial" charset="0"/>
              </a:rPr>
              <a:t>    </a:t>
            </a:r>
            <a:endParaRPr kumimoji="0" lang="el-GR" sz="12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Με το φινίρισμα σταθεροποιούνται τόσο τα χρώματα, όσο και οι διαστάσεις του υφάσματος, ώστε να μην έχουμε μάζεμα ή ξεχείλωμα κατά την πλύση κ.λπ.</a:t>
            </a:r>
            <a:endParaRPr kumimoji="0" lang="el-GR" sz="24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800" b="0" i="0" u="none" strike="noStrike" cap="none" normalizeH="0" baseline="0" dirty="0" smtClean="0">
              <a:ln>
                <a:noFill/>
              </a:ln>
              <a:solidFill>
                <a:srgbClr val="0645AD"/>
              </a:solidFill>
              <a:effectLst/>
              <a:latin typeface="Arial" charset="0"/>
              <a:cs typeface="Arial" charset="0"/>
            </a:endParaRPr>
          </a:p>
        </p:txBody>
      </p:sp>
      <p:pic>
        <p:nvPicPr>
          <p:cNvPr id="29698" name="Picture 2" descr="http://www.gaiapedia.gr/gaiapedia/images/thumb/9/9e/%CE%A6%CE%B9%CE%BD%CE%AF%CF%81%CE%B9%CF%83%CE%BC%CE%B1.jpg/180px-%CE%A6%CE%B9%CE%BD%CE%AF%CF%81%CE%B9%CF%83%CE%BC%CE%B1.jpg">
            <a:hlinkClick r:id="rId2"/>
          </p:cNvPr>
          <p:cNvPicPr>
            <a:picLocks noChangeAspect="1" noChangeArrowheads="1"/>
          </p:cNvPicPr>
          <p:nvPr/>
        </p:nvPicPr>
        <p:blipFill>
          <a:blip r:embed="rId3" cstate="print"/>
          <a:srcRect/>
          <a:stretch>
            <a:fillRect/>
          </a:stretch>
        </p:blipFill>
        <p:spPr bwMode="auto">
          <a:xfrm>
            <a:off x="6643702" y="1714488"/>
            <a:ext cx="2214566" cy="1574802"/>
          </a:xfrm>
          <a:prstGeom prst="rect">
            <a:avLst/>
          </a:prstGeom>
          <a:noFill/>
        </p:spPr>
      </p:pic>
      <p:pic>
        <p:nvPicPr>
          <p:cNvPr id="29699" name="Picture 3" descr="http://www.gaiapedia.gr/gaiapedia/skins/common/images/magnify-clip.png">
            <a:hlinkClick r:id="rId2" tooltip="Μεγέθυνση"/>
          </p:cNvPr>
          <p:cNvPicPr>
            <a:picLocks noChangeAspect="1" noChangeArrowheads="1"/>
          </p:cNvPicPr>
          <p:nvPr/>
        </p:nvPicPr>
        <p:blipFill>
          <a:blip r:embed="rId4" cstate="print"/>
          <a:srcRect/>
          <a:stretch>
            <a:fillRect/>
          </a:stretch>
        </p:blipFill>
        <p:spPr bwMode="auto">
          <a:xfrm>
            <a:off x="28575" y="22225"/>
            <a:ext cx="142875" cy="104775"/>
          </a:xfrm>
          <a:prstGeom prst="rect">
            <a:avLst/>
          </a:prstGeom>
          <a:noFill/>
        </p:spPr>
      </p:pic>
      <p:sp>
        <p:nvSpPr>
          <p:cNvPr id="5" name="4 - Ορθογώνιο"/>
          <p:cNvSpPr/>
          <p:nvPr/>
        </p:nvSpPr>
        <p:spPr>
          <a:xfrm>
            <a:off x="0" y="4071942"/>
            <a:ext cx="8215338" cy="923330"/>
          </a:xfrm>
          <a:prstGeom prst="rect">
            <a:avLst/>
          </a:prstGeom>
        </p:spPr>
        <p:txBody>
          <a:bodyPr wrap="square">
            <a:spAutoFit/>
          </a:bodyPr>
          <a:lstStyle/>
          <a:p>
            <a:endParaRPr lang="el-GR" dirty="0" smtClean="0"/>
          </a:p>
          <a:p>
            <a:r>
              <a:rPr lang="el-GR" dirty="0" smtClean="0"/>
              <a:t>Στο τυποβαφείο γίνεται με τη μέθοδο της μεταξοτυπίας το τύπωμα του σχεδίου που θέλουμε πάνω στο ύφασμα, που έχει ήδη βαφεί στο χρώμα του φόντου.</a:t>
            </a:r>
            <a:endParaRPr lang="el-GR" dirty="0"/>
          </a:p>
        </p:txBody>
      </p:sp>
      <p:sp>
        <p:nvSpPr>
          <p:cNvPr id="7" name="6 - Ορθογώνιο"/>
          <p:cNvSpPr/>
          <p:nvPr/>
        </p:nvSpPr>
        <p:spPr>
          <a:xfrm>
            <a:off x="0" y="3929066"/>
            <a:ext cx="1111843" cy="307777"/>
          </a:xfrm>
          <a:prstGeom prst="rect">
            <a:avLst/>
          </a:prstGeom>
        </p:spPr>
        <p:txBody>
          <a:bodyPr wrap="none">
            <a:spAutoFit/>
          </a:bodyPr>
          <a:lstStyle/>
          <a:p>
            <a:r>
              <a:rPr lang="el-GR" sz="1400" b="1" dirty="0" smtClean="0"/>
              <a:t>Τυποβαφή:</a:t>
            </a:r>
            <a:endParaRPr lang="el-GR" sz="1400" b="1" dirty="0"/>
          </a:p>
        </p:txBody>
      </p:sp>
      <p:pic>
        <p:nvPicPr>
          <p:cNvPr id="8" name="7 - Εικόνα" descr="Τυποβαφείο.jpg"/>
          <p:cNvPicPr>
            <a:picLocks noChangeAspect="1"/>
          </p:cNvPicPr>
          <p:nvPr/>
        </p:nvPicPr>
        <p:blipFill>
          <a:blip r:embed="rId5" cstate="print"/>
          <a:stretch>
            <a:fillRect/>
          </a:stretch>
        </p:blipFill>
        <p:spPr>
          <a:xfrm>
            <a:off x="6072198" y="5000636"/>
            <a:ext cx="2341570" cy="15337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928670"/>
            <a:ext cx="6858048" cy="2831544"/>
          </a:xfrm>
          <a:prstGeom prst="rect">
            <a:avLst/>
          </a:prstGeom>
        </p:spPr>
        <p:txBody>
          <a:bodyPr wrap="square">
            <a:spAutoFit/>
          </a:bodyPr>
          <a:lstStyle/>
          <a:p>
            <a:pPr fontAlgn="base"/>
            <a:endParaRPr lang="el-GR" sz="1600" dirty="0" smtClean="0"/>
          </a:p>
          <a:p>
            <a:pPr fontAlgn="base"/>
            <a:r>
              <a:rPr lang="el-GR" dirty="0" smtClean="0"/>
              <a:t>Ένας άλλος τρόπος παραγωγής μεταξιού είναι η μέθοδος αχίμσα που χρησιμοποιούν  οι Τζαϊνινστές. Με αυτήν την μέθοδο, το κουκούλι χρησιμοποιείται αφού η νυχτοπεταλούδα έχει βγει ώστε να μην σκοτωθεί. Το υλικό που παράγεται με αυτήν την μέθοδο είναι φτωχής ποιότητας, που μοιάζει με μαλλί. Η ποσότητα μεταξιού αχίμσα που πωλείται είναι πολύ μικρή σε σύγκριση με το σύνολο των πωλήσεων.</a:t>
            </a:r>
            <a:br>
              <a:rPr lang="el-GR" dirty="0" smtClean="0"/>
            </a:br>
            <a:r>
              <a:rPr lang="el-GR" dirty="0" smtClean="0"/>
              <a:t>Η παραγωγή του μεταξιού αχίμσα δεν είναι χωρίς προβλήματα επειδή και πάλι τα ζώα κρατούνται αιχμάλωτα και βλάπτονται κατά την διαδικασία.</a:t>
            </a:r>
            <a:endParaRPr lang="el-GR" dirty="0"/>
          </a:p>
        </p:txBody>
      </p:sp>
      <p:sp>
        <p:nvSpPr>
          <p:cNvPr id="3" name="2 - Ορθογώνιο"/>
          <p:cNvSpPr/>
          <p:nvPr/>
        </p:nvSpPr>
        <p:spPr>
          <a:xfrm>
            <a:off x="1571604" y="357166"/>
            <a:ext cx="4572032" cy="461665"/>
          </a:xfrm>
          <a:prstGeom prst="rect">
            <a:avLst/>
          </a:prstGeom>
        </p:spPr>
        <p:txBody>
          <a:bodyPr wrap="square">
            <a:spAutoFit/>
          </a:bodyPr>
          <a:lstStyle/>
          <a:p>
            <a:pPr algn="ctr" fontAlgn="base"/>
            <a:r>
              <a:rPr lang="el-GR" sz="2400" b="1" dirty="0" smtClean="0"/>
              <a:t>Μετάξι αχίμσα :</a:t>
            </a:r>
          </a:p>
        </p:txBody>
      </p:sp>
      <p:pic>
        <p:nvPicPr>
          <p:cNvPr id="6" name="5 - Εικόνα" descr="koukouli_wh.jpg"/>
          <p:cNvPicPr>
            <a:picLocks noChangeAspect="1"/>
          </p:cNvPicPr>
          <p:nvPr/>
        </p:nvPicPr>
        <p:blipFill>
          <a:blip r:embed="rId2" cstate="print"/>
          <a:stretch>
            <a:fillRect/>
          </a:stretch>
        </p:blipFill>
        <p:spPr>
          <a:xfrm>
            <a:off x="4429124" y="3643314"/>
            <a:ext cx="4095779" cy="30718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357298"/>
            <a:ext cx="8429684" cy="2308324"/>
          </a:xfrm>
          <a:prstGeom prst="rect">
            <a:avLst/>
          </a:prstGeom>
        </p:spPr>
        <p:txBody>
          <a:bodyPr wrap="square">
            <a:spAutoFit/>
          </a:bodyPr>
          <a:lstStyle/>
          <a:p>
            <a:r>
              <a:rPr lang="el-GR" dirty="0" smtClean="0"/>
              <a:t>Πώς ξεχωρίζουμε το μετάξι</a:t>
            </a:r>
          </a:p>
          <a:p>
            <a:r>
              <a:rPr lang="el-GR" dirty="0" smtClean="0"/>
              <a:t>Δύο εύκολοι τρόποι να διακρίνουμε το μετάξι είναι:</a:t>
            </a:r>
          </a:p>
          <a:p>
            <a:endParaRPr lang="el-GR" dirty="0" smtClean="0"/>
          </a:p>
          <a:p>
            <a:pPr marL="342900" indent="-342900">
              <a:buFont typeface="+mj-lt"/>
              <a:buAutoNum type="arabicPeriod"/>
            </a:pPr>
            <a:r>
              <a:rPr lang="el-GR" dirty="0" smtClean="0"/>
              <a:t>Καίμε ένα μικρό κομμάτι μεταξωτού υφάσματος οπότε βγαίνει δυσάρεστη οσμή σα να καίγεται τρίχα και σχηματίζεται μια σφαιρική μπαλίτσα στάχτης που εύκολα σπάει σε σκόνη.</a:t>
            </a:r>
          </a:p>
          <a:p>
            <a:pPr marL="342900" indent="-342900">
              <a:buFont typeface="+mj-lt"/>
              <a:buAutoNum type="arabicPeriod"/>
            </a:pPr>
            <a:r>
              <a:rPr lang="el-GR" dirty="0" smtClean="0"/>
              <a:t>Κομμάτι μεταξιού τοποθετείται σε θερμό διάλυμα καυστικής σόδας ή ποτάσας, όπου διαλύεται.</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785794"/>
            <a:ext cx="6929486" cy="1292662"/>
          </a:xfrm>
          <a:prstGeom prst="rect">
            <a:avLst/>
          </a:prstGeom>
        </p:spPr>
        <p:txBody>
          <a:bodyPr wrap="square">
            <a:spAutoFit/>
          </a:bodyPr>
          <a:lstStyle/>
          <a:p>
            <a:pPr algn="ctr" fontAlgn="base"/>
            <a:r>
              <a:rPr lang="el-GR" sz="2400" dirty="0" smtClean="0"/>
              <a:t>Που χρησιμοποιείτε :</a:t>
            </a:r>
          </a:p>
          <a:p>
            <a:pPr fontAlgn="base"/>
            <a:r>
              <a:rPr lang="el-GR" dirty="0" smtClean="0"/>
              <a:t>Το </a:t>
            </a:r>
            <a:r>
              <a:rPr lang="el-GR" dirty="0"/>
              <a:t>μετάξι χρησιμοποιείται συχνά για γραβάτες, μαντήλια </a:t>
            </a:r>
            <a:r>
              <a:rPr lang="el-GR" dirty="0" smtClean="0"/>
              <a:t>, αξεσουάρ και σε πολλά άλλα . Καθώς τα </a:t>
            </a:r>
            <a:r>
              <a:rPr lang="el-GR" dirty="0"/>
              <a:t>τελευταία χρόνια, το μετάξι άρχισε να χρησιμοποιείται σε προϊόντα υγιεινής και καλλυντικών.</a:t>
            </a:r>
          </a:p>
        </p:txBody>
      </p:sp>
      <p:pic>
        <p:nvPicPr>
          <p:cNvPr id="4" name="3 - Εικόνα" descr="34Β-min.png"/>
          <p:cNvPicPr>
            <a:picLocks noChangeAspect="1"/>
          </p:cNvPicPr>
          <p:nvPr/>
        </p:nvPicPr>
        <p:blipFill>
          <a:blip r:embed="rId2" cstate="print"/>
          <a:stretch>
            <a:fillRect/>
          </a:stretch>
        </p:blipFill>
        <p:spPr>
          <a:xfrm>
            <a:off x="7215206" y="1357298"/>
            <a:ext cx="1665792" cy="1708780"/>
          </a:xfrm>
          <a:prstGeom prst="rect">
            <a:avLst/>
          </a:prstGeom>
        </p:spPr>
      </p:pic>
      <p:pic>
        <p:nvPicPr>
          <p:cNvPr id="5" name="4 - Εικόνα" descr="IMG_1716-300x400.JPG"/>
          <p:cNvPicPr>
            <a:picLocks noChangeAspect="1"/>
          </p:cNvPicPr>
          <p:nvPr/>
        </p:nvPicPr>
        <p:blipFill>
          <a:blip r:embed="rId3" cstate="print"/>
          <a:stretch>
            <a:fillRect/>
          </a:stretch>
        </p:blipFill>
        <p:spPr>
          <a:xfrm>
            <a:off x="357158" y="2071678"/>
            <a:ext cx="2286000" cy="3048000"/>
          </a:xfrm>
          <a:prstGeom prst="rect">
            <a:avLst/>
          </a:prstGeom>
        </p:spPr>
      </p:pic>
      <p:pic>
        <p:nvPicPr>
          <p:cNvPr id="7" name="6 - Εικόνα" descr="chi-keratin-(1).jpg"/>
          <p:cNvPicPr>
            <a:picLocks noChangeAspect="1"/>
          </p:cNvPicPr>
          <p:nvPr/>
        </p:nvPicPr>
        <p:blipFill>
          <a:blip r:embed="rId4" cstate="print"/>
          <a:stretch>
            <a:fillRect/>
          </a:stretch>
        </p:blipFill>
        <p:spPr>
          <a:xfrm>
            <a:off x="3000364" y="3500438"/>
            <a:ext cx="2643206" cy="2643206"/>
          </a:xfrm>
          <a:prstGeom prst="rect">
            <a:avLst/>
          </a:prstGeom>
        </p:spPr>
      </p:pic>
      <p:pic>
        <p:nvPicPr>
          <p:cNvPr id="8" name="7 - Εικόνα" descr="gynaikeio-foylari-100-metaksi-3-sxedia-mayro.jpg"/>
          <p:cNvPicPr>
            <a:picLocks noChangeAspect="1"/>
          </p:cNvPicPr>
          <p:nvPr/>
        </p:nvPicPr>
        <p:blipFill>
          <a:blip r:embed="rId5" cstate="print"/>
          <a:stretch>
            <a:fillRect/>
          </a:stretch>
        </p:blipFill>
        <p:spPr>
          <a:xfrm>
            <a:off x="5857884" y="3214686"/>
            <a:ext cx="2492380" cy="24923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images (1).jfif"/>
          <p:cNvPicPr>
            <a:picLocks noChangeAspect="1"/>
          </p:cNvPicPr>
          <p:nvPr/>
        </p:nvPicPr>
        <p:blipFill>
          <a:blip r:embed="rId2" cstate="print"/>
          <a:stretch>
            <a:fillRect/>
          </a:stretch>
        </p:blipFill>
        <p:spPr>
          <a:xfrm>
            <a:off x="357158" y="928670"/>
            <a:ext cx="3000396" cy="3000396"/>
          </a:xfrm>
          <a:prstGeom prst="rect">
            <a:avLst/>
          </a:prstGeom>
        </p:spPr>
      </p:pic>
      <p:pic>
        <p:nvPicPr>
          <p:cNvPr id="3" name="2 - Εικόνα" descr="unnamed.jpg"/>
          <p:cNvPicPr>
            <a:picLocks noChangeAspect="1"/>
          </p:cNvPicPr>
          <p:nvPr/>
        </p:nvPicPr>
        <p:blipFill>
          <a:blip r:embed="rId3" cstate="print"/>
          <a:stretch>
            <a:fillRect/>
          </a:stretch>
        </p:blipFill>
        <p:spPr>
          <a:xfrm>
            <a:off x="5786446" y="1285860"/>
            <a:ext cx="2857500" cy="3219450"/>
          </a:xfrm>
          <a:prstGeom prst="rect">
            <a:avLst/>
          </a:prstGeom>
        </p:spPr>
      </p:pic>
      <p:pic>
        <p:nvPicPr>
          <p:cNvPr id="4" name="3 - Εικόνα" descr="maska8.jpg"/>
          <p:cNvPicPr>
            <a:picLocks noChangeAspect="1"/>
          </p:cNvPicPr>
          <p:nvPr/>
        </p:nvPicPr>
        <p:blipFill>
          <a:blip r:embed="rId4" cstate="print"/>
          <a:stretch>
            <a:fillRect/>
          </a:stretch>
        </p:blipFill>
        <p:spPr>
          <a:xfrm>
            <a:off x="2857488" y="4071942"/>
            <a:ext cx="2571744" cy="25717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1500174"/>
            <a:ext cx="5286396" cy="646331"/>
          </a:xfrm>
          <a:prstGeom prst="rect">
            <a:avLst/>
          </a:prstGeom>
        </p:spPr>
        <p:txBody>
          <a:bodyPr wrap="square">
            <a:spAutoFit/>
          </a:bodyPr>
          <a:lstStyle/>
          <a:p>
            <a:r>
              <a:rPr lang="en-US" dirty="0" smtClean="0"/>
              <a:t>https://el.wikipedia.org/wiki/%CE%9C%CE%B5%CF%84%CE%AC%CE%BE%CE%B9</a:t>
            </a:r>
            <a:endParaRPr lang="el-GR" dirty="0"/>
          </a:p>
        </p:txBody>
      </p:sp>
      <p:sp>
        <p:nvSpPr>
          <p:cNvPr id="3" name="2 - TextBox"/>
          <p:cNvSpPr txBox="1"/>
          <p:nvPr/>
        </p:nvSpPr>
        <p:spPr>
          <a:xfrm>
            <a:off x="1500166" y="571480"/>
            <a:ext cx="5500726" cy="646331"/>
          </a:xfrm>
          <a:prstGeom prst="rect">
            <a:avLst/>
          </a:prstGeom>
          <a:noFill/>
        </p:spPr>
        <p:txBody>
          <a:bodyPr wrap="square" rtlCol="0">
            <a:spAutoFit/>
          </a:bodyPr>
          <a:lstStyle/>
          <a:p>
            <a:pPr algn="ctr"/>
            <a:r>
              <a:rPr lang="el-GR" sz="3600" i="1" dirty="0" smtClean="0"/>
              <a:t>ΒΙΒΛΙΟΓΡΑΦΙΑ</a:t>
            </a:r>
            <a:endParaRPr lang="el-GR" sz="3600" i="1" dirty="0"/>
          </a:p>
        </p:txBody>
      </p:sp>
      <p:sp>
        <p:nvSpPr>
          <p:cNvPr id="4" name="3 - Ορθογώνιο"/>
          <p:cNvSpPr/>
          <p:nvPr/>
        </p:nvSpPr>
        <p:spPr>
          <a:xfrm>
            <a:off x="1000100" y="2428868"/>
            <a:ext cx="4292970" cy="369332"/>
          </a:xfrm>
          <a:prstGeom prst="rect">
            <a:avLst/>
          </a:prstGeom>
        </p:spPr>
        <p:txBody>
          <a:bodyPr wrap="none">
            <a:spAutoFit/>
          </a:bodyPr>
          <a:lstStyle/>
          <a:p>
            <a:r>
              <a:rPr lang="en-US" dirty="0" smtClean="0"/>
              <a:t>http://www.patridamou.gr/?page_id=386</a:t>
            </a:r>
            <a:endParaRPr lang="el-GR" dirty="0"/>
          </a:p>
        </p:txBody>
      </p:sp>
      <p:sp>
        <p:nvSpPr>
          <p:cNvPr id="5" name="4 - Ορθογώνιο"/>
          <p:cNvSpPr/>
          <p:nvPr/>
        </p:nvSpPr>
        <p:spPr>
          <a:xfrm>
            <a:off x="1000100" y="3214686"/>
            <a:ext cx="4572000" cy="646331"/>
          </a:xfrm>
          <a:prstGeom prst="rect">
            <a:avLst/>
          </a:prstGeom>
        </p:spPr>
        <p:txBody>
          <a:bodyPr>
            <a:spAutoFit/>
          </a:bodyPr>
          <a:lstStyle/>
          <a:p>
            <a:r>
              <a:rPr lang="en-US" dirty="0" smtClean="0"/>
              <a:t>https://plekontas.gr/odigies-pleximo/ulika-pleximatos/to-polytimo-metaksi.html</a:t>
            </a:r>
            <a:endParaRPr lang="el-GR" dirty="0"/>
          </a:p>
        </p:txBody>
      </p:sp>
      <p:sp>
        <p:nvSpPr>
          <p:cNvPr id="6" name="5 - Ορθογώνιο"/>
          <p:cNvSpPr/>
          <p:nvPr/>
        </p:nvSpPr>
        <p:spPr>
          <a:xfrm>
            <a:off x="1071538" y="4143380"/>
            <a:ext cx="4572000" cy="646331"/>
          </a:xfrm>
          <a:prstGeom prst="rect">
            <a:avLst/>
          </a:prstGeom>
        </p:spPr>
        <p:txBody>
          <a:bodyPr>
            <a:spAutoFit/>
          </a:bodyPr>
          <a:lstStyle/>
          <a:p>
            <a:r>
              <a:rPr lang="en-US" dirty="0" smtClean="0"/>
              <a:t>https://ethosandempathy.org/2019/04/18/pos-paragetai-to-metaksi/</a:t>
            </a:r>
            <a:endParaRPr lang="el-GR" dirty="0"/>
          </a:p>
        </p:txBody>
      </p:sp>
      <p:sp>
        <p:nvSpPr>
          <p:cNvPr id="7" name="6 - Ορθογώνιο"/>
          <p:cNvSpPr/>
          <p:nvPr/>
        </p:nvSpPr>
        <p:spPr>
          <a:xfrm>
            <a:off x="1214414" y="5143512"/>
            <a:ext cx="4572000" cy="923330"/>
          </a:xfrm>
          <a:prstGeom prst="rect">
            <a:avLst/>
          </a:prstGeom>
        </p:spPr>
        <p:txBody>
          <a:bodyPr>
            <a:spAutoFit/>
          </a:bodyPr>
          <a:lstStyle/>
          <a:p>
            <a:r>
              <a:rPr lang="en-US" dirty="0" smtClean="0"/>
              <a:t>http://www.gaiapedia.gr/gaiapedia/index.php/%CE%A4%CE%BF_%CE%BC%CE%B5%CF%84%CE%AC%CE%BE%CE%B9</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28596" y="-740941"/>
            <a:ext cx="7858180" cy="70634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36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36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smtClean="0">
                <a:ln>
                  <a:noFill/>
                </a:ln>
                <a:effectLst/>
                <a:latin typeface="Calibri" pitchFamily="34" charset="0"/>
                <a:ea typeface="Calibri" pitchFamily="34" charset="0"/>
                <a:cs typeface="Times New Roman" pitchFamily="18" charset="0"/>
              </a:rPr>
              <a:t>Η ΙΣΤΟΡΙΑ ΤΟΥ</a:t>
            </a:r>
          </a:p>
          <a:p>
            <a:pPr marL="0" marR="0" lvl="0" indent="0" algn="ctr" defTabSz="914400" rtl="0" eaLnBrk="1" fontAlgn="base" latinLnBrk="0" hangingPunct="1">
              <a:lnSpc>
                <a:spcPct val="100000"/>
              </a:lnSpc>
              <a:spcBef>
                <a:spcPct val="0"/>
              </a:spcBef>
              <a:spcAft>
                <a:spcPct val="0"/>
              </a:spcAft>
              <a:buClrTx/>
              <a:buSzTx/>
              <a:buFontTx/>
              <a:buNone/>
              <a:tabLst/>
            </a:pPr>
            <a:endParaRPr lang="el-GR" sz="3600" dirty="0">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effectLst/>
                <a:latin typeface="Arial" pitchFamily="34" charset="0"/>
                <a:ea typeface="Calibri" pitchFamily="34" charset="0"/>
                <a:cs typeface="Arial" pitchFamily="34" charset="0"/>
              </a:rPr>
              <a:t>Το</a:t>
            </a:r>
            <a:r>
              <a:rPr kumimoji="0" lang="el-GR" b="0" i="0" u="none" strike="noStrike" cap="none" normalizeH="0" dirty="0" smtClean="0">
                <a:ln>
                  <a:noFill/>
                </a:ln>
                <a:effectLst/>
                <a:latin typeface="Arial" pitchFamily="34" charset="0"/>
                <a:ea typeface="Calibri" pitchFamily="34" charset="0"/>
                <a:cs typeface="Arial" pitchFamily="34" charset="0"/>
              </a:rPr>
              <a:t> μετάξι </a:t>
            </a:r>
            <a:r>
              <a:rPr kumimoji="0" lang="el-GR" b="0" i="0" u="none" strike="noStrike" cap="none" normalizeH="0" baseline="0" dirty="0" smtClean="0">
                <a:ln>
                  <a:noFill/>
                </a:ln>
                <a:effectLst/>
                <a:latin typeface="Calibri" pitchFamily="34" charset="0"/>
                <a:ea typeface="Calibri" pitchFamily="34" charset="0"/>
                <a:cs typeface="Times New Roman" pitchFamily="18" charset="0"/>
              </a:rPr>
              <a:t> είναι μία από τις πολυτιμότερες υφαντικές ίνες  ζωικής</a:t>
            </a:r>
            <a:r>
              <a:rPr kumimoji="0" lang="el-GR" b="0" i="0" u="none" strike="noStrike" cap="none" normalizeH="0" dirty="0" smtClean="0">
                <a:ln>
                  <a:noFill/>
                </a:ln>
                <a:effectLst/>
                <a:latin typeface="Calibri" pitchFamily="34" charset="0"/>
                <a:ea typeface="Calibri" pitchFamily="34" charset="0"/>
                <a:cs typeface="Times New Roman" pitchFamily="18" charset="0"/>
              </a:rPr>
              <a:t> </a:t>
            </a:r>
            <a:r>
              <a:rPr kumimoji="0" lang="el-GR" b="0" i="0" u="none" strike="noStrike" cap="none" normalizeH="0" baseline="0" dirty="0" smtClean="0">
                <a:ln>
                  <a:noFill/>
                </a:ln>
                <a:effectLst/>
                <a:latin typeface="Arial" pitchFamily="34" charset="0"/>
                <a:ea typeface="Calibri" pitchFamily="34" charset="0"/>
                <a:cs typeface="Arial" pitchFamily="34" charset="0"/>
              </a:rPr>
              <a:t>προέλευσης, που βγαίνει από τον</a:t>
            </a:r>
            <a:r>
              <a:rPr kumimoji="0" lang="el-GR" b="0" i="0" u="none" strike="noStrike" cap="none" normalizeH="0" baseline="0" dirty="0" smtClean="0">
                <a:ln>
                  <a:noFill/>
                </a:ln>
                <a:effectLst/>
                <a:latin typeface="Calibri"/>
                <a:ea typeface="Calibri" pitchFamily="34" charset="0"/>
                <a:cs typeface="Arial" pitchFamily="34" charset="0"/>
              </a:rPr>
              <a:t>  μεταξοσκώληκα</a:t>
            </a:r>
            <a:r>
              <a:rPr kumimoji="0" lang="el-GR" b="0" i="0" u="none" strike="noStrike" cap="none" normalizeH="0" dirty="0" smtClean="0">
                <a:ln>
                  <a:noFill/>
                </a:ln>
                <a:effectLst/>
                <a:latin typeface="Calibri"/>
                <a:ea typeface="Calibri" pitchFamily="34" charset="0"/>
                <a:cs typeface="Arial" pitchFamily="34" charset="0"/>
              </a:rPr>
              <a:t> . </a:t>
            </a:r>
            <a:r>
              <a:rPr kumimoji="0" lang="el-GR" b="0" i="0" u="none" strike="noStrike" cap="none" normalizeH="0" baseline="0" dirty="0" smtClean="0">
                <a:ln>
                  <a:noFill/>
                </a:ln>
                <a:effectLst/>
                <a:latin typeface="Arial" pitchFamily="34" charset="0"/>
                <a:ea typeface="Calibri" pitchFamily="34" charset="0"/>
                <a:cs typeface="Arial" pitchFamily="34" charset="0"/>
              </a:rPr>
              <a:t>Η μεταξουργία ήταν γνωστή πριν από 4.500 χρόνια στην Κίνα, όπως αναφέρουν τα αρχαία κείμενα. Λέγεται ότι η αυτοκράτειρα</a:t>
            </a:r>
            <a:r>
              <a:rPr kumimoji="0" lang="el-GR" b="0" i="0" u="none" strike="noStrike" cap="none" normalizeH="0" baseline="0" dirty="0" smtClean="0">
                <a:ln>
                  <a:noFill/>
                </a:ln>
                <a:effectLst/>
                <a:latin typeface="Calibri"/>
                <a:ea typeface="Calibri" pitchFamily="34" charset="0"/>
                <a:cs typeface="Arial" pitchFamily="34" charset="0"/>
              </a:rPr>
              <a:t> </a:t>
            </a:r>
            <a:r>
              <a:rPr kumimoji="0" lang="el-GR" b="0" i="0" u="none" strike="noStrike" cap="none" normalizeH="0" dirty="0" smtClean="0">
                <a:ln>
                  <a:noFill/>
                </a:ln>
                <a:effectLst/>
                <a:latin typeface="Calibri"/>
                <a:ea typeface="Calibri" pitchFamily="34" charset="0"/>
                <a:cs typeface="Arial" pitchFamily="34" charset="0"/>
              </a:rPr>
              <a:t> </a:t>
            </a:r>
            <a:r>
              <a:rPr kumimoji="0" lang="el-GR" b="0" i="0" u="none" strike="noStrike" cap="none" normalizeH="0" baseline="0" dirty="0" smtClean="0">
                <a:ln>
                  <a:noFill/>
                </a:ln>
                <a:effectLst/>
                <a:latin typeface="Arial" pitchFamily="34" charset="0"/>
                <a:ea typeface="Calibri" pitchFamily="34" charset="0"/>
                <a:cs typeface="Arial" pitchFamily="34" charset="0"/>
              </a:rPr>
              <a:t>Σι Λινγκ-</a:t>
            </a:r>
            <a:r>
              <a:rPr kumimoji="0" lang="el-GR" b="0" i="0" u="none" strike="noStrike" cap="none" normalizeH="0" baseline="0" dirty="0" err="1" smtClean="0">
                <a:ln>
                  <a:noFill/>
                </a:ln>
                <a:effectLst/>
                <a:latin typeface="Arial" pitchFamily="34" charset="0"/>
                <a:ea typeface="Calibri" pitchFamily="34" charset="0"/>
                <a:cs typeface="Arial" pitchFamily="34" charset="0"/>
              </a:rPr>
              <a:t>τσι</a:t>
            </a:r>
            <a:r>
              <a:rPr kumimoji="0" lang="el-GR" b="0" i="0" u="none" strike="noStrike" cap="none" normalizeH="0" baseline="0" dirty="0" smtClean="0">
                <a:ln>
                  <a:noFill/>
                </a:ln>
                <a:effectLst/>
                <a:latin typeface="Calibri"/>
                <a:ea typeface="Calibri" pitchFamily="34" charset="0"/>
                <a:cs typeface="Arial" pitchFamily="34" charset="0"/>
              </a:rPr>
              <a:t> </a:t>
            </a:r>
            <a:r>
              <a:rPr kumimoji="0" lang="el-GR" b="0" i="0" u="none" strike="noStrike" cap="none" normalizeH="0" baseline="0" dirty="0" smtClean="0">
                <a:ln>
                  <a:noFill/>
                </a:ln>
                <a:effectLst/>
                <a:latin typeface="Arial" pitchFamily="34" charset="0"/>
                <a:ea typeface="Calibri" pitchFamily="34" charset="0"/>
                <a:cs typeface="Arial" pitchFamily="34" charset="0"/>
              </a:rPr>
              <a:t>το 2650 </a:t>
            </a:r>
            <a:r>
              <a:rPr kumimoji="0" lang="el-GR" b="0" i="0" u="none" strike="noStrike" cap="none" normalizeH="0" baseline="0" dirty="0" err="1" smtClean="0">
                <a:ln>
                  <a:noFill/>
                </a:ln>
                <a:effectLst/>
                <a:latin typeface="Arial" pitchFamily="34" charset="0"/>
                <a:ea typeface="Calibri" pitchFamily="34" charset="0"/>
                <a:cs typeface="Arial" pitchFamily="34" charset="0"/>
              </a:rPr>
              <a:t>π.Χ.</a:t>
            </a:r>
            <a:r>
              <a:rPr kumimoji="0" lang="el-GR" b="0" i="0" u="none" strike="noStrike" cap="none" normalizeH="0" baseline="0" dirty="0" smtClean="0">
                <a:ln>
                  <a:noFill/>
                </a:ln>
                <a:effectLst/>
                <a:latin typeface="Arial" pitchFamily="34" charset="0"/>
                <a:ea typeface="Calibri" pitchFamily="34" charset="0"/>
                <a:cs typeface="Arial" pitchFamily="34" charset="0"/>
              </a:rPr>
              <a:t> ανακάλυψε την ιδιότητα και την αξία των κουκουλιών του μεταξοσκώληκα και κατασκεύασε μέσα στα ανάκτορα σηροτροφείο, μεταξουργείο και υφαντουργείο με εργάτες τις ευγενείς κυρίες της Αυλής. Από τότε η αυτοκράτειρα αυτή λατρεύτηκε ως θεά του μεταξοσκώληκα και οι Κινέζοι κράτησαν μυστικό τον τρόπο κατασκευής του μεταξιού, διατηρώντας έτσι το μονοπώλιο μέχρι τον 5ο αι. </a:t>
            </a:r>
            <a:r>
              <a:rPr kumimoji="0" lang="el-GR" b="0" i="0" u="none" strike="noStrike" cap="none" normalizeH="0" baseline="0" dirty="0" err="1" smtClean="0">
                <a:ln>
                  <a:noFill/>
                </a:ln>
                <a:effectLst/>
                <a:latin typeface="Arial" pitchFamily="34" charset="0"/>
                <a:ea typeface="Calibri" pitchFamily="34" charset="0"/>
                <a:cs typeface="Arial" pitchFamily="34" charset="0"/>
              </a:rPr>
              <a:t>μ.Χ</a:t>
            </a:r>
            <a:r>
              <a:rPr kumimoji="0" lang="el-GR" b="0" i="0" u="none" strike="noStrike" cap="none" normalizeH="0" baseline="0" dirty="0" smtClean="0">
                <a:ln>
                  <a:noFill/>
                </a:ln>
                <a:effectLst/>
                <a:latin typeface="Arial" pitchFamily="34" charset="0"/>
                <a:ea typeface="Calibri" pitchFamily="34" charset="0"/>
                <a:cs typeface="Arial" pitchFamily="34" charset="0"/>
              </a:rPr>
              <a:t>. που μεταδόθηκε στην</a:t>
            </a:r>
            <a:r>
              <a:rPr kumimoji="0" lang="el-GR" b="0" i="0" u="none" strike="noStrike" cap="none" normalizeH="0" baseline="0" dirty="0" smtClean="0">
                <a:ln>
                  <a:noFill/>
                </a:ln>
                <a:effectLst/>
                <a:latin typeface="Calibri"/>
                <a:ea typeface="Calibri" pitchFamily="34" charset="0"/>
                <a:cs typeface="Arial" pitchFamily="34" charset="0"/>
              </a:rPr>
              <a:t> </a:t>
            </a:r>
            <a:r>
              <a:rPr kumimoji="0" lang="el-GR" b="0" i="0" u="none" strike="noStrike" cap="none" normalizeH="0" baseline="0" dirty="0" smtClean="0">
                <a:ln>
                  <a:noFill/>
                </a:ln>
                <a:effectLst/>
                <a:latin typeface="Arial" pitchFamily="34" charset="0"/>
                <a:ea typeface="Calibri" pitchFamily="34" charset="0"/>
                <a:cs typeface="Arial" pitchFamily="34" charset="0"/>
              </a:rPr>
              <a:t>Περσία</a:t>
            </a:r>
            <a:r>
              <a:rPr kumimoji="0" lang="el-GR" b="0" i="0" u="none" strike="noStrike" cap="none" normalizeH="0" baseline="0" dirty="0" smtClean="0">
                <a:ln>
                  <a:noFill/>
                </a:ln>
                <a:effectLst/>
                <a:latin typeface="Calibri"/>
                <a:ea typeface="Calibri" pitchFamily="34" charset="0"/>
                <a:cs typeface="Arial" pitchFamily="34" charset="0"/>
              </a:rPr>
              <a:t> </a:t>
            </a:r>
            <a:r>
              <a:rPr kumimoji="0" lang="el-GR" b="0" i="0" u="none" strike="noStrike" cap="none" normalizeH="0" baseline="0" dirty="0" smtClean="0">
                <a:ln>
                  <a:noFill/>
                </a:ln>
                <a:effectLst/>
                <a:latin typeface="Arial" pitchFamily="34" charset="0"/>
                <a:ea typeface="Calibri" pitchFamily="34" charset="0"/>
                <a:cs typeface="Arial" pitchFamily="34" charset="0"/>
              </a:rPr>
              <a:t>και τον 6ο αι. στο Βυζάντιο.</a:t>
            </a:r>
            <a:endParaRPr kumimoji="0" lang="el-GR" sz="12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034062"/>
            <a:ext cx="8715404"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ΠΩΣ  ΕΦΤΑΣΕ ΣΤΟ ΒΥΖΑΝΤΙΟ</a:t>
            </a:r>
            <a:r>
              <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l-G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ΚΑΙ</a:t>
            </a:r>
            <a:r>
              <a:rPr kumimoji="0" lang="el-GR" sz="2400" b="0" i="0" u="none" strike="noStrike" cap="none" normalizeH="0" dirty="0" smtClean="0">
                <a:ln>
                  <a:noFill/>
                </a:ln>
                <a:solidFill>
                  <a:srgbClr val="000000"/>
                </a:solidFill>
                <a:effectLst/>
                <a:latin typeface="Calibri" pitchFamily="34" charset="0"/>
                <a:ea typeface="Calibri" pitchFamily="34" charset="0"/>
                <a:cs typeface="Times New Roman" pitchFamily="18" charset="0"/>
              </a:rPr>
              <a:t> ΣΤΗΝ ΕΛΛΑΔΑ </a:t>
            </a:r>
            <a:r>
              <a:rPr kumimoji="0" lang="el-GR"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l-GR" dirty="0">
              <a:solidFill>
                <a:srgbClr val="000000"/>
              </a:solidFill>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Σύμφωνα με πληροφορίες Βυζαντινών συγγραφέων, ο αυτοκράτορας του</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Βυζαντίου</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Ιουστινιανός</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έστειλε στην Κίνα δύο μοναχούς, ειδικά για το μετάξι, το οποίο εκείνη την εποχή είχε διαδοθεί σε μεγάλο βαθμό  και ήταν συγχρόνως πανάκριβο. Οι δύο μοναχοί παρακολούθησαν όλη τη διαδικασία εκτροφής του μεταξοσκώληκα και παραγωγής του μεταξιού και φεύγοντας έκρυψαν μέσα στα κούφια μπαστούνια τους αρκετό μεταξόσπορο, που μετέφεραν στο Βυζάντιο. Στα πρώτα χρόνια η βυζαντινή αυλή κρατούσε μυστικό τον τρόπο παραγωγής του μεταξιού από τον υπόλοιπο λαό, που πίστευε ότι το μετάξι προερχόταν από κάποια φυτική ουσία. Σιγά-σιγά όμως η τεχνική ξέφυγε από τα ανάκτορα και η μεταξουργία αναπτύχθηκε σε μεγάλο βαθμό σ` όλη την Ελλάδα και ιδιαίτερα στην</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Πελοπόννησο Τον 8ο αι. η μεταξουργία διαδόθηκε στους</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Άραβες, ύστερα από επιδρομή που έκαναν στην Πελοπόννησο, το 1130 </a:t>
            </a:r>
            <a:r>
              <a:rPr kumimoji="0" lang="el-GR"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μ.Χ</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διαδόθηκε στη</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Σικελία</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και από εκεί στην</a:t>
            </a:r>
            <a:r>
              <a:rPr kumimoji="0" lang="el-G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el-GR" b="0" i="0" u="none" strike="noStrike" cap="none" normalizeH="0" baseline="0" dirty="0" smtClean="0">
                <a:ln>
                  <a:noFill/>
                </a:ln>
                <a:solidFill>
                  <a:srgbClr val="000000"/>
                </a:solidFill>
                <a:effectLst/>
                <a:latin typeface="Arial" pitchFamily="34" charset="0"/>
                <a:ea typeface="Calibri" pitchFamily="34" charset="0"/>
                <a:cs typeface="Arial" pitchFamily="34" charset="0"/>
              </a:rPr>
              <a:t>Ιταλία, όπου δημιουργήθηκαν μεγάλα κέντρα βιοτεχνίας μεταξιού.</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928670"/>
            <a:ext cx="8643965"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Η ΚΑΤΑΣΚΕΥΗ ΤΟΥ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Ο μεταξοσκώληκας κατασκευάζει την ίνα αυτή απ' το έκκριμα των αδένων</a:t>
            </a:r>
            <a:r>
              <a:rPr lang="el-GR" sz="1600" dirty="0">
                <a:solidFill>
                  <a:srgbClr val="000000"/>
                </a:solidFill>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του, που όταν έρχεται σ' επαφή με τον αέρα, στερεοποιείται και παίρνει τη μορφή συνεχούς και πολύ λεπτής ίνας, που μόνο κάτω απ' την</a:t>
            </a:r>
            <a:r>
              <a:rPr kumimoji="0" lang="el-GR" sz="16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επίδραση κάποιας εξωτερικής αιτίας μπορεί να κοπεί. Στην επεξεργασία των κουκουλιών για να βγει το μετάξι, ακολουθείται μια δύσκολη και σύνθετη διαδικασία. Η κλωστή πρέπει να είναι συνεχής κι ομοιόμορφη. Το ακατέργαστο μετάξι, αρκετά υγροσκοπικό, αποτελείται από φιβροΐνη, (που είναι πρωτεΐνη άσπρου ή κρεμ χρώματος) κατά 60-70% και κατά 20-22% από σερικίνη (κι αυτή πρωτεΐνη). Το υπόλοιπο αποτελείται από διάφορες άλλες ύλες.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σκώρος-και-κουκούλια-μεταξιού-28473789.jpg"/>
          <p:cNvPicPr>
            <a:picLocks noChangeAspect="1"/>
          </p:cNvPicPr>
          <p:nvPr/>
        </p:nvPicPr>
        <p:blipFill>
          <a:blip r:embed="rId2" cstate="print"/>
          <a:stretch>
            <a:fillRect/>
          </a:stretch>
        </p:blipFill>
        <p:spPr>
          <a:xfrm>
            <a:off x="214282" y="3714752"/>
            <a:ext cx="3962400" cy="2993136"/>
          </a:xfrm>
          <a:prstGeom prst="rect">
            <a:avLst/>
          </a:prstGeom>
        </p:spPr>
      </p:pic>
      <p:sp>
        <p:nvSpPr>
          <p:cNvPr id="4" name="3 - TextBox"/>
          <p:cNvSpPr txBox="1"/>
          <p:nvPr/>
        </p:nvSpPr>
        <p:spPr>
          <a:xfrm>
            <a:off x="4214810" y="6072206"/>
            <a:ext cx="2428892" cy="369332"/>
          </a:xfrm>
          <a:prstGeom prst="rect">
            <a:avLst/>
          </a:prstGeom>
          <a:noFill/>
        </p:spPr>
        <p:txBody>
          <a:bodyPr wrap="square" rtlCol="0">
            <a:spAutoFit/>
          </a:bodyPr>
          <a:lstStyle/>
          <a:p>
            <a:r>
              <a:rPr lang="el-GR" dirty="0" smtClean="0"/>
              <a:t>Κουκούλια μεταξιού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57166"/>
            <a:ext cx="8286776"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strike="noStrike" cap="none" normalizeH="0" baseline="0" dirty="0" smtClean="0">
                <a:ln>
                  <a:noFill/>
                </a:ln>
                <a:solidFill>
                  <a:srgbClr val="000000"/>
                </a:solidFill>
                <a:effectLst/>
                <a:latin typeface="inherit"/>
                <a:ea typeface="Times New Roman" pitchFamily="18" charset="0"/>
                <a:cs typeface="Arial" pitchFamily="34" charset="0"/>
              </a:rPr>
              <a:t>Η εκτροφή των μεταξοσκωλήκων :</a:t>
            </a:r>
            <a:endParaRPr kumimoji="0" lang="el-GR" sz="1400" b="0"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000000"/>
                </a:solidFill>
                <a:effectLst/>
                <a:latin typeface="inherit"/>
                <a:ea typeface="Times New Roman" pitchFamily="18" charset="0"/>
                <a:cs typeface="Arial" pitchFamily="34" charset="0"/>
              </a:rPr>
              <a:t> </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Η σηροτροφία χρησιμοποιεί ως «πρώτη ύλη» τα μορεόφυλλα και ως «εργάτες» τους μεταξοσκώληκες. Ο σηροτροφικής κύκλος, διάρκειας 40 περίπου ημερών, αρχίζει με την παραγωγή του μεταξόσπορου και κλείνει με την απόπνιξη της χρυσαλλίδας.</a:t>
            </a:r>
            <a:endPar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ektrofi-metaxoskolika-sirotrofia.jpg"/>
          <p:cNvPicPr>
            <a:picLocks noChangeAspect="1"/>
          </p:cNvPicPr>
          <p:nvPr/>
        </p:nvPicPr>
        <p:blipFill>
          <a:blip r:embed="rId2" cstate="print"/>
          <a:stretch>
            <a:fillRect/>
          </a:stretch>
        </p:blipFill>
        <p:spPr>
          <a:xfrm>
            <a:off x="5929322" y="1857364"/>
            <a:ext cx="2786050" cy="1858081"/>
          </a:xfrm>
          <a:prstGeom prst="rect">
            <a:avLst/>
          </a:prstGeom>
        </p:spPr>
      </p:pic>
      <p:sp>
        <p:nvSpPr>
          <p:cNvPr id="20482" name="Rectangle 2"/>
          <p:cNvSpPr>
            <a:spLocks noChangeArrowheads="1"/>
          </p:cNvSpPr>
          <p:nvPr/>
        </p:nvSpPr>
        <p:spPr bwMode="auto">
          <a:xfrm>
            <a:off x="0" y="3464154"/>
            <a:ext cx="8715404" cy="206210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strike="noStrike" cap="none" normalizeH="0" baseline="0" dirty="0" smtClean="0">
                <a:ln>
                  <a:noFill/>
                </a:ln>
                <a:solidFill>
                  <a:srgbClr val="000000"/>
                </a:solidFill>
                <a:effectLst/>
                <a:latin typeface="inherit" charset="0"/>
                <a:ea typeface="Times New Roman" pitchFamily="18" charset="0"/>
                <a:cs typeface="Arial" pitchFamily="34" charset="0"/>
              </a:rPr>
              <a:t>Εκκόλαψη :</a:t>
            </a:r>
            <a:endParaRPr kumimoji="0" lang="el-GR" sz="12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Η εκκόλαψη του σπόρου είναι το πρώτο στάδιο της εκτροφής του μεταξοσκώληκα και γίνεται στα μέσα Απριλίου – αρχές Μαΐου. Τα αβγά του μεταξοσκώληκα (μεταξόσποροι) είναι τοποθετημένα σε μικρά παραλληλεπίπεδα πλαίσια «τα κουτιά». Το κάθε ένα «κουτί» αποτελεί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μονάδα μέτρησης στην σηροτροφία. Σήμερα το 1 «κουτί» ζυγίζει 12,5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γραμμ. κι έχει 20.000 αυγά περίπου . Τα αυγά του μεταξοσκώληκα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που το μέγεθός τους δεν ξεπερνάει το κεφάλι μιας καρφίτσας,</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εκκολάπτονται 12-15 ημέρες σε θερμοκρασία 20ο – 25ο Κελσίου.</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 Εικόνα" descr="Εκκόλαψη.jpg"/>
          <p:cNvPicPr>
            <a:picLocks noChangeAspect="1"/>
          </p:cNvPicPr>
          <p:nvPr/>
        </p:nvPicPr>
        <p:blipFill>
          <a:blip r:embed="rId3" cstate="print"/>
          <a:stretch>
            <a:fillRect/>
          </a:stretch>
        </p:blipFill>
        <p:spPr>
          <a:xfrm>
            <a:off x="5786446" y="4409874"/>
            <a:ext cx="2897190" cy="2448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479147"/>
            <a:ext cx="8572528" cy="261610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Ηλικίες – Στάδια του μεταξοσκώληκα</a:t>
            </a:r>
            <a:r>
              <a:rPr kumimoji="0" lang="el-GR"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Από τα αυγά, μετά την εκκόλαψη, βγαίνουν οι μεταξοσκώληκες. Το μέγεθός τους είναι 2-3 χιλιοστά και έχουν χρώμα μαυριδερό. Απλώνονται στα κρεβάτια που βρίσκονται μέσα στο σηροτροφείο σε τρεις σειρές, ένα πάνω στο άλλο και ταΐζονται έξι φορές το εικοσιτετράωρο με ψιλοκομμένα τρυφερά φύλλα μουριάς.</a:t>
            </a:r>
            <a:r>
              <a:rPr kumimoji="0" lang="el-GR"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Μόλις γεννηθεί ο μεταξοσκώληκας βρίσκεται στην πρώτη ηλικία. Τρώει συνεχώς και μεγαλώνει κάθε μέρα σημαντικά.</a:t>
            </a:r>
            <a:b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Όταν συμπληρωθούν 4 1/2 ημέρες περίπου, μετά την εκκόλαψη σταματά να τρώει. Σηκώνει λίγο το κεφάλι προς τα πάνω και στη θέση αυτή μένει ακίνητος επί 1 1/2 ημέρα περίπου (ανάλογα με την ηλικία). Το στάδιο αυτό ονομάζεται ύπνος. Όμως ο μεταξοσκώληκας δεν κοιμάται. Επειδή έχει μεγαλώσει αρκετά, το δέρμα του δεν τον χωρά. Έτσι με κάποιες διεργασίες που γίνονται δημιουργείται κάτω από το παλιό δέρμα ένα καινούργιο πιο ευρύχωρο. Συνολικά ο μεταξοσκώληκας περνά 5 ηλικίες και 4 ύπνους.</a:t>
            </a:r>
            <a:r>
              <a:rPr kumimoji="0" lang="el-GR" sz="1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 Εικόνα" descr="αρχείο λήψης.jfif"/>
          <p:cNvPicPr>
            <a:picLocks noChangeAspect="1"/>
          </p:cNvPicPr>
          <p:nvPr/>
        </p:nvPicPr>
        <p:blipFill>
          <a:blip r:embed="rId2" cstate="print"/>
          <a:stretch>
            <a:fillRect/>
          </a:stretch>
        </p:blipFill>
        <p:spPr>
          <a:xfrm>
            <a:off x="5500694" y="3500438"/>
            <a:ext cx="3071834" cy="2044166"/>
          </a:xfrm>
          <a:prstGeom prst="rect">
            <a:avLst/>
          </a:prstGeom>
        </p:spPr>
      </p:pic>
      <p:pic>
        <p:nvPicPr>
          <p:cNvPr id="7" name="6 - Εικόνα" descr="images.jfif"/>
          <p:cNvPicPr>
            <a:picLocks noChangeAspect="1"/>
          </p:cNvPicPr>
          <p:nvPr/>
        </p:nvPicPr>
        <p:blipFill>
          <a:blip r:embed="rId3" cstate="print"/>
          <a:stretch>
            <a:fillRect/>
          </a:stretch>
        </p:blipFill>
        <p:spPr>
          <a:xfrm>
            <a:off x="1428728" y="3429000"/>
            <a:ext cx="2956576" cy="22145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76904"/>
            <a:ext cx="750089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000000"/>
                </a:solidFill>
                <a:effectLst/>
                <a:latin typeface="inherit"/>
                <a:ea typeface="Times New Roman" pitchFamily="18" charset="0"/>
                <a:cs typeface="Arial" pitchFamily="34" charset="0"/>
              </a:rPr>
              <a:t>Κλάδωμα :</a:t>
            </a:r>
            <a:endPar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Μόλις ολοκληρωθεί η εκτροφή οι μεταξοσκώληκες ανεβαίνουν στα κλαδιά που έχουν τοποθετηθεί στα κρεβάτια τους για να πλέξουν το κουκούλι τους, τη μεταξωτή φωλιά τους. Ο μεταξοσκώληκας βγάζει από τους δύο </a:t>
            </a:r>
            <a:r>
              <a:rPr kumimoji="0" lang="el-G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μεταξογόνους</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αδένες του το μετάξι και με κατάλληλες κινήσεις του σώματός του πλέκει το κουκούλι. Το πλέξιμο γίνεται από έξω προς τα μέσα σχηματίζοντας </a:t>
            </a:r>
            <a:r>
              <a:rPr kumimoji="0" lang="el-G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οκτάρια</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κι εκεί κλείνεται </a:t>
            </a:r>
            <a:r>
              <a:rPr lang="el-GR" sz="1600" dirty="0" smtClean="0">
                <a:solidFill>
                  <a:srgbClr val="000000"/>
                </a:solidFill>
                <a:latin typeface="Arial" pitchFamily="34" charset="0"/>
                <a:ea typeface="Times New Roman" pitchFamily="18" charset="0"/>
                <a:cs typeface="Arial" pitchFamily="34" charset="0"/>
              </a:rPr>
              <a:t> για </a:t>
            </a: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50 ώρες περίπου.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2 - Εικόνα" descr="unnamed (1).jpg"/>
          <p:cNvPicPr>
            <a:picLocks noChangeAspect="1"/>
          </p:cNvPicPr>
          <p:nvPr/>
        </p:nvPicPr>
        <p:blipFill>
          <a:blip r:embed="rId2" cstate="print"/>
          <a:stretch>
            <a:fillRect/>
          </a:stretch>
        </p:blipFill>
        <p:spPr>
          <a:xfrm>
            <a:off x="3571868" y="2285992"/>
            <a:ext cx="3071834" cy="2147884"/>
          </a:xfrm>
          <a:prstGeom prst="rect">
            <a:avLst/>
          </a:prstGeom>
        </p:spPr>
      </p:pic>
      <p:sp>
        <p:nvSpPr>
          <p:cNvPr id="18434" name="Rectangle 2"/>
          <p:cNvSpPr>
            <a:spLocks noChangeArrowheads="1"/>
          </p:cNvSpPr>
          <p:nvPr/>
        </p:nvSpPr>
        <p:spPr bwMode="auto">
          <a:xfrm>
            <a:off x="214282" y="4429132"/>
            <a:ext cx="7715304"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300" b="1" i="0" strike="noStrike" cap="none" normalizeH="0" baseline="0" dirty="0" smtClean="0">
                <a:ln>
                  <a:noFill/>
                </a:ln>
                <a:solidFill>
                  <a:srgbClr val="000000"/>
                </a:solidFill>
                <a:effectLst/>
                <a:latin typeface="inherit" charset="0"/>
                <a:ea typeface="Times New Roman" pitchFamily="18" charset="0"/>
                <a:cs typeface="Arial" pitchFamily="34" charset="0"/>
              </a:rPr>
              <a:t>Ξεκλάδωμα:</a:t>
            </a:r>
            <a:endParaRPr kumimoji="0" lang="el-GR" sz="1200" b="1" i="0"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Όταν περάσουν 7 με 8 ημέρες από το κλάδωμα αρχίζει το ξεκλάδωμα δηλ. το μάζεμα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των κουκουλιών από τα κλαδιά. Σε 5-10 ημέρες μετά το κλάδωμα 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μεταξοσκώληκας μεταμορφώνεται μέσα στο κουκούλι σε χρυσαλίδα. </a:t>
            </a:r>
            <a:endPar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 Εικόνα" descr="SHelkopryad3.jpg"/>
          <p:cNvPicPr>
            <a:picLocks noChangeAspect="1"/>
          </p:cNvPicPr>
          <p:nvPr/>
        </p:nvPicPr>
        <p:blipFill>
          <a:blip r:embed="rId3" cstate="print"/>
          <a:stretch>
            <a:fillRect/>
          </a:stretch>
        </p:blipFill>
        <p:spPr>
          <a:xfrm>
            <a:off x="6572264" y="5143512"/>
            <a:ext cx="2262021" cy="1506854"/>
          </a:xfrm>
          <a:prstGeom prst="rect">
            <a:avLst/>
          </a:prstGeom>
        </p:spPr>
      </p:pic>
      <p:pic>
        <p:nvPicPr>
          <p:cNvPr id="6" name="5 - Εικόνα" descr="Φάση_κλαδώματος.jpg"/>
          <p:cNvPicPr>
            <a:picLocks noChangeAspect="1"/>
          </p:cNvPicPr>
          <p:nvPr/>
        </p:nvPicPr>
        <p:blipFill>
          <a:blip r:embed="rId4" cstate="print"/>
          <a:stretch>
            <a:fillRect/>
          </a:stretch>
        </p:blipFill>
        <p:spPr>
          <a:xfrm>
            <a:off x="7215206" y="2143116"/>
            <a:ext cx="1752754" cy="23574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00042"/>
            <a:ext cx="8643966"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300" b="1" i="0" strike="noStrike" cap="none" normalizeH="0" baseline="0" dirty="0" smtClean="0">
                <a:ln>
                  <a:noFill/>
                </a:ln>
                <a:solidFill>
                  <a:srgbClr val="000000"/>
                </a:solidFill>
                <a:effectLst/>
                <a:latin typeface="inherit" charset="0"/>
                <a:ea typeface="Times New Roman" pitchFamily="18" charset="0"/>
                <a:cs typeface="Arial" pitchFamily="34" charset="0"/>
              </a:rPr>
              <a:t>Απόπνιξη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Μέσα σε 15 ημέρες το αργότερο μετά το κλάδωμα πρέπει να γίνει η απόπνιξη ή ψήσιμο των χλωρών κουκουλιών. Η απόπνιξη έχει σκοπό να θανατώσει τις χρυσαλλίδες πριν αυτές μεταμορφωθούν σε πεταλούδες και τρυπήσουν τα κουκούλια κόβοντας τη συνέχεια της ίνας.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Ορθογώνιο"/>
          <p:cNvSpPr/>
          <p:nvPr/>
        </p:nvSpPr>
        <p:spPr>
          <a:xfrm>
            <a:off x="4286248" y="4857760"/>
            <a:ext cx="4572000" cy="646331"/>
          </a:xfrm>
          <a:prstGeom prst="rect">
            <a:avLst/>
          </a:prstGeom>
        </p:spPr>
        <p:txBody>
          <a:bodyPr>
            <a:spAutoFit/>
          </a:bodyPr>
          <a:lstStyle/>
          <a:p>
            <a:pPr fontAlgn="base"/>
            <a:r>
              <a:rPr lang="el-GR" dirty="0" smtClean="0"/>
              <a:t>Περίπου 6.000 σκουλήκια σκοτώνονται για να κατασκευαστεί ένα κιλό μεταξιού . </a:t>
            </a:r>
            <a:endParaRPr lang="el-GR" dirty="0"/>
          </a:p>
        </p:txBody>
      </p:sp>
      <p:pic>
        <p:nvPicPr>
          <p:cNvPr id="7" name="6 - Εικόνα" descr="Αναπίνηση.jpg"/>
          <p:cNvPicPr>
            <a:picLocks noChangeAspect="1"/>
          </p:cNvPicPr>
          <p:nvPr/>
        </p:nvPicPr>
        <p:blipFill>
          <a:blip r:embed="rId2" cstate="print"/>
          <a:stretch>
            <a:fillRect/>
          </a:stretch>
        </p:blipFill>
        <p:spPr>
          <a:xfrm>
            <a:off x="428596" y="2071678"/>
            <a:ext cx="4077730" cy="26913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2844" y="592375"/>
            <a:ext cx="9001156" cy="3510561"/>
          </a:xfrm>
          <a:prstGeom prst="rect">
            <a:avLst/>
          </a:prstGeom>
          <a:noFill/>
          <a:ln w="9525">
            <a:noFill/>
            <a:miter lim="800000"/>
            <a:headEnd/>
            <a:tailEnd/>
          </a:ln>
          <a:effectLst/>
        </p:spPr>
        <p:txBody>
          <a:bodyPr vert="horz" wrap="square" lIns="0" tIns="0" rIns="0" bIns="4761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Ύφανση:</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rgbClr val="0645AD"/>
                </a:solidFill>
                <a:effectLst/>
                <a:latin typeface="Arial" charset="0"/>
                <a:cs typeface="Arial" charset="0"/>
                <a:hlinkClick r:id="rId2"/>
              </a:rPr>
              <a:t>  </a:t>
            </a:r>
            <a:endParaRPr kumimoji="0" lang="el-GR" sz="76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800" b="0" i="0" u="none" strike="noStrike" cap="none" normalizeH="0" baseline="0" dirty="0" smtClean="0">
                <a:ln>
                  <a:noFill/>
                </a:ln>
                <a:solidFill>
                  <a:srgbClr val="0645AD"/>
                </a:solidFill>
                <a:effectLst/>
                <a:latin typeface="Arial" charset="0"/>
                <a:cs typeface="Arial" charset="0"/>
                <a:hlinkClick r:id="rId2" tooltip="Μεγέθυνση"/>
              </a:rPr>
              <a:t>  </a:t>
            </a:r>
            <a:r>
              <a:rPr kumimoji="0" lang="el-GR" sz="600" b="0" i="0" u="none" strike="noStrike" cap="none" normalizeH="0" baseline="0" dirty="0" smtClean="0">
                <a:ln>
                  <a:noFill/>
                </a:ln>
                <a:solidFill>
                  <a:srgbClr val="0645AD"/>
                </a:solidFill>
                <a:effectLst/>
                <a:latin typeface="Arial" charset="0"/>
                <a:cs typeface="Arial" charset="0"/>
              </a:rPr>
              <a:t> </a:t>
            </a:r>
            <a:r>
              <a:rPr kumimoji="0" lang="el-GR" sz="800" b="0" i="0" u="none" strike="noStrike" cap="none" normalizeH="0" baseline="0" dirty="0" smtClean="0">
                <a:ln>
                  <a:noFill/>
                </a:ln>
                <a:solidFill>
                  <a:srgbClr val="0645AD"/>
                </a:solidFill>
                <a:effectLst/>
                <a:latin typeface="Arial" charset="0"/>
                <a:cs typeface="Arial" charset="0"/>
              </a:rPr>
              <a:t>    </a:t>
            </a:r>
            <a:endParaRPr kumimoji="0" lang="el-GR" sz="8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Το μεταξωτό νήμα γίνεται ύφασμα στο υφαντουργείο, αφού περάσει μια σειρά από διαδικασίες:</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Στο καλάμισμα το μετάξι ξετυλίγεται από τις θηλές και μαζεύεται σε μασούρια. Ακολουθεί το ξαναμασούριασμα, διαδικασία κατά την οποία το νήμα περνώντας από μια λεπτή σχισμή, καθαρίζεται από τους κόμβους και τα εξογκώματα και ξανατυλίγεται σε μασούρια.</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Το νήμα πλέον έχει φτάσει στην επόμενη φάση πού είναι το ζευγάρωμα και το στρίψιμο. Με το ζευγάρωμα ενώνονται 2 ή περισσότερα νήματα, στρίβονται και δημιουργείται έτσι μια πολύ ανθεκτική κλωστή. Η κλωστή αυτή μαζεύεται σε καρούλια και είναι έτοιμη να χρησιμοποιηθεί για την ύφανση του</a:t>
            </a:r>
            <a:r>
              <a:rPr kumimoji="0" lang="el-GR" sz="1400" b="0" i="0" u="none" strike="noStrike" cap="none" normalizeH="0" dirty="0" smtClean="0">
                <a:ln>
                  <a:noFill/>
                </a:ln>
                <a:solidFill>
                  <a:srgbClr val="000000"/>
                </a:solidFill>
                <a:effectLst/>
                <a:latin typeface="Arial" charset="0"/>
                <a:cs typeface="Arial" charset="0"/>
              </a:rPr>
              <a:t> μεταξιού</a:t>
            </a:r>
            <a:r>
              <a:rPr kumimoji="0" lang="el-GR" sz="1400" b="0" i="0" u="none" strike="noStrike" cap="none" normalizeH="0" baseline="0" dirty="0" smtClean="0">
                <a:ln>
                  <a:noFill/>
                </a:ln>
                <a:solidFill>
                  <a:srgbClr val="000000"/>
                </a:solidFill>
                <a:effectLst/>
                <a:latin typeface="Arial" charset="0"/>
                <a:cs typeface="Arial" charset="0"/>
              </a:rPr>
              <a:t>.</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Το διάσιμο αποτελεί την σημαντικότερη διαδικασία πριν την ύφανση και σημαίνει την τακτοποίηση του νήματος που βρίσκεται σε καρούλια, για να αποτελέσει το στημόνι ενός υφαντού.</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Το μύτωμα είναι το πέρασμα του διασιδιού στα μυτάρια κι από εκεί στο χτένι, για να δεθεί στην συνέχεια στο μπροστινό αντί του αργαλειού όπου τυλίγεται το έτοιμο πανί.</a:t>
            </a:r>
            <a:endParaRPr kumimoji="0" lang="el-GR" sz="105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000000"/>
                </a:solidFill>
                <a:effectLst/>
                <a:latin typeface="Arial" charset="0"/>
                <a:cs typeface="Arial" charset="0"/>
              </a:rPr>
              <a:t>Η ύφανση είναι η διαδικασία με την οποία το νήμα πλέκεται σε ύφασμα. Για όλα τα είδη των υφασμάτων υπάρχει ένας τύπος αργαλειού, ο οριζόντιος ή καθιστός όπως λέγεται. Οι αργαλειοί μπορεί να είναι ξύλινοι, χειροκίνητοι, στην παραδοσιακή οικοτεχνία, ή αυτόματοι ηλεκτροκίνητοι στην βιοτεχνία και βιομηχανία</a:t>
            </a:r>
            <a:endParaRPr kumimoji="0" lang="el-GR" sz="1000" b="0" i="0" u="none" strike="noStrike" cap="none" normalizeH="0" baseline="0" dirty="0" smtClean="0">
              <a:ln>
                <a:noFill/>
              </a:ln>
              <a:solidFill>
                <a:srgbClr val="0645AD"/>
              </a:solidFill>
              <a:effectLst/>
              <a:latin typeface="Arial" charset="0"/>
              <a:cs typeface="Arial" charset="0"/>
            </a:endParaRPr>
          </a:p>
        </p:txBody>
      </p:sp>
      <p:pic>
        <p:nvPicPr>
          <p:cNvPr id="3075" name="Picture 3" descr="http://www.gaiapedia.gr/gaiapedia/images/thumb/1/1b/%CE%8E%CF%86%CE%B1%CE%BD%CF%83%CE%B7.jpg/180px-%CE%8E%CF%86%CE%B1%CE%BD%CF%83%CE%B7.jpg">
            <a:hlinkClick r:id="rId2"/>
          </p:cNvPr>
          <p:cNvPicPr>
            <a:picLocks noChangeAspect="1" noChangeArrowheads="1"/>
          </p:cNvPicPr>
          <p:nvPr/>
        </p:nvPicPr>
        <p:blipFill>
          <a:blip r:embed="rId3" cstate="print"/>
          <a:srcRect/>
          <a:stretch>
            <a:fillRect/>
          </a:stretch>
        </p:blipFill>
        <p:spPr bwMode="auto">
          <a:xfrm>
            <a:off x="5643550" y="4214818"/>
            <a:ext cx="3500450" cy="2469764"/>
          </a:xfrm>
          <a:prstGeom prst="rect">
            <a:avLst/>
          </a:prstGeom>
          <a:noFill/>
        </p:spPr>
      </p:pic>
      <p:pic>
        <p:nvPicPr>
          <p:cNvPr id="3076" name="Picture 4" descr="http://www.gaiapedia.gr/gaiapedia/skins/common/images/magnify-clip.png">
            <a:hlinkClick r:id="rId2" tooltip="Μεγέθυνση"/>
          </p:cNvPr>
          <p:cNvPicPr>
            <a:picLocks noChangeAspect="1" noChangeArrowheads="1"/>
          </p:cNvPicPr>
          <p:nvPr/>
        </p:nvPicPr>
        <p:blipFill>
          <a:blip r:embed="rId4" cstate="print"/>
          <a:srcRect/>
          <a:stretch>
            <a:fillRect/>
          </a:stretch>
        </p:blipFill>
        <p:spPr bwMode="auto">
          <a:xfrm>
            <a:off x="28575" y="-166688"/>
            <a:ext cx="142875" cy="1047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168</TotalTime>
  <Words>516</Words>
  <Application>Microsoft Office PowerPoint</Application>
  <PresentationFormat>Προβολή στην οθόνη (4:3)</PresentationFormat>
  <Paragraphs>90</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Ροή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PowerPC</cp:lastModifiedBy>
  <cp:revision>21</cp:revision>
  <dcterms:created xsi:type="dcterms:W3CDTF">2021-03-03T13:08:55Z</dcterms:created>
  <dcterms:modified xsi:type="dcterms:W3CDTF">2021-03-20T16:30:49Z</dcterms:modified>
</cp:coreProperties>
</file>